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0" r:id="rId2"/>
    <p:sldId id="301" r:id="rId3"/>
    <p:sldId id="305" r:id="rId4"/>
    <p:sldId id="306" r:id="rId5"/>
    <p:sldId id="302" r:id="rId6"/>
    <p:sldId id="291" r:id="rId7"/>
    <p:sldId id="292" r:id="rId8"/>
    <p:sldId id="293" r:id="rId9"/>
    <p:sldId id="259" r:id="rId10"/>
    <p:sldId id="304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FFDD26-B1EC-C34C-BDCF-6E7020EACE05}">
          <p14:sldIdLst>
            <p14:sldId id="300"/>
            <p14:sldId id="301"/>
            <p14:sldId id="305"/>
            <p14:sldId id="306"/>
            <p14:sldId id="302"/>
            <p14:sldId id="291"/>
            <p14:sldId id="292"/>
            <p14:sldId id="293"/>
            <p14:sldId id="259"/>
          </p14:sldIdLst>
        </p14:section>
        <p14:section name="Untitled Section" id="{3E468AA8-D82E-AC41-B5BD-53B200037C0E}">
          <p14:sldIdLst>
            <p14:sldId id="30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ach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19:16:42.430" idx="2">
    <p:pos x="1423" y="3435"/>
    <p:text/>
  </p:cm>
  <p:cm authorId="0" dt="2015-11-08T19:17:15.718" idx="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BDCF5-A1DB-F848-B581-F4A9839E3BC0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506F-28A9-6A4F-B788-72BB5646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B5FD6-FC89-464C-B880-B891240DA46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30ED-B738-524F-8E80-01E77E48C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654184-890E-A246-B81C-F6FA26A1B4DC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530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30ED-B738-524F-8E80-01E77E48C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1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5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B1D6-BE83-764B-A396-109C64D548E2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D0F7-748A-7C4A-B6C9-FBA20A41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hs.canyonsdistrict.org/Jordan_High_School/Hom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me.com/time/covers/0,16641,1101110131,00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US" b="1" dirty="0" smtClean="0">
                <a:solidFill>
                  <a:srgbClr val="800000"/>
                </a:solidFill>
              </a:rPr>
              <a:t>Utah’s Online </a:t>
            </a:r>
            <a:r>
              <a:rPr lang="en-US" b="1" dirty="0" smtClean="0">
                <a:solidFill>
                  <a:srgbClr val="800000"/>
                </a:solidFill>
              </a:rPr>
              <a:t>Databases: </a:t>
            </a:r>
            <a:r>
              <a:rPr lang="en-US" dirty="0" smtClean="0"/>
              <a:t>magazine, journal, newspaper, &amp; encyclopedia articles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Search Engines: </a:t>
            </a:r>
            <a:r>
              <a:rPr lang="en-US" dirty="0" smtClean="0"/>
              <a:t>Free personal &amp; commercial web pages, current news &amp; information; government information; advertisements; chat rooms, newsgroups, </a:t>
            </a:r>
            <a:r>
              <a:rPr lang="en-US" dirty="0" err="1" smtClean="0"/>
              <a:t>listservs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3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79526"/>
            <a:ext cx="9144000" cy="5521345"/>
            <a:chOff x="0" y="660400"/>
            <a:chExt cx="9144000" cy="55213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60400"/>
              <a:ext cx="9144000" cy="552134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48212" y="2371589"/>
              <a:ext cx="2894706" cy="2875786"/>
              <a:chOff x="448212" y="2371589"/>
              <a:chExt cx="2894706" cy="2875786"/>
            </a:xfrm>
          </p:grpSpPr>
          <p:sp>
            <p:nvSpPr>
              <p:cNvPr id="5" name="Rectangular Callout 4"/>
              <p:cNvSpPr/>
              <p:nvPr/>
            </p:nvSpPr>
            <p:spPr>
              <a:xfrm>
                <a:off x="448212" y="4108265"/>
                <a:ext cx="2894706" cy="1139110"/>
              </a:xfrm>
              <a:prstGeom prst="wedgeRectCallout">
                <a:avLst>
                  <a:gd name="adj1" fmla="val -29081"/>
                  <a:gd name="adj2" fmla="val -6489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Here the AND Boolean Operator is being used to find articles that deal with both cheating and SAT.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8212" y="3510698"/>
                <a:ext cx="914400" cy="42950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48212" y="2371589"/>
                <a:ext cx="2894706" cy="504196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0398" y="261435"/>
            <a:ext cx="765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charset="0"/>
              </a:rPr>
              <a:t>For example, </a:t>
            </a:r>
            <a:r>
              <a:rPr lang="en-US" sz="2800" b="1" dirty="0" smtClean="0">
                <a:latin typeface="Calibri" charset="0"/>
              </a:rPr>
              <a:t>GALE Biography uses </a:t>
            </a:r>
            <a:r>
              <a:rPr lang="en-US" sz="2800" b="1" dirty="0">
                <a:latin typeface="Calibri" charset="0"/>
              </a:rPr>
              <a:t>them to perform advanced searches.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86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JHS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JHS High School- </a:t>
            </a:r>
            <a:r>
              <a:rPr lang="en-US" dirty="0" err="1" smtClean="0">
                <a:hlinkClick r:id="rId2"/>
              </a:rPr>
              <a:t>jhs.canyonsdistrict.org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60" y="2440953"/>
            <a:ext cx="15748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5" y="2440953"/>
            <a:ext cx="31750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99" y="4428325"/>
            <a:ext cx="44323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960" y="2957628"/>
            <a:ext cx="433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Webpath</a:t>
            </a:r>
            <a:r>
              <a:rPr lang="en-US" sz="2400" dirty="0" smtClean="0"/>
              <a:t> = Database of website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3960" y="5203025"/>
            <a:ext cx="420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Several databases searched all at once through library catalog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Utah’s Online </a:t>
            </a:r>
            <a:r>
              <a:rPr lang="en-US" b="1" dirty="0" smtClean="0">
                <a:solidFill>
                  <a:srgbClr val="800000"/>
                </a:solidFill>
              </a:rPr>
              <a:t>Databases: 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Information comes from publishing groups and goes through a review process.  Publisher’s editors check the information for accuracy and reliability.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5" y="2222500"/>
            <a:ext cx="1357391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97" y="3107040"/>
            <a:ext cx="1054100" cy="2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97" y="3556000"/>
            <a:ext cx="2857500" cy="2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97" y="2327723"/>
            <a:ext cx="2857500" cy="25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416" y="2661479"/>
            <a:ext cx="254000" cy="25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97417" y="2661479"/>
            <a:ext cx="2477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Gale Reference Collection</a:t>
            </a:r>
          </a:p>
        </p:txBody>
      </p:sp>
    </p:spTree>
    <p:extLst>
      <p:ext uri="{BB962C8B-B14F-4D97-AF65-F5344CB8AC3E}">
        <p14:creationId xmlns:p14="http://schemas.microsoft.com/office/powerpoint/2010/main" val="107028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Vetted defined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Vetting is a term used to refer to a site that has been reviewed for accuracy. </a:t>
            </a:r>
          </a:p>
          <a:p>
            <a:r>
              <a:rPr lang="en-US" dirty="0" smtClean="0"/>
              <a:t>To verify, check for accuracy, or conduct a thorough examination or evaluation. </a:t>
            </a:r>
          </a:p>
          <a:p>
            <a:r>
              <a:rPr lang="en-US" b="1" dirty="0" smtClean="0">
                <a:solidFill>
                  <a:srgbClr val="632523"/>
                </a:solidFill>
              </a:rPr>
              <a:t>“An expert vetted the manuscript before publication.”</a:t>
            </a:r>
          </a:p>
        </p:txBody>
      </p:sp>
    </p:spTree>
    <p:extLst>
      <p:ext uri="{BB962C8B-B14F-4D97-AF65-F5344CB8AC3E}">
        <p14:creationId xmlns:p14="http://schemas.microsoft.com/office/powerpoint/2010/main" val="425659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32523"/>
                </a:solidFill>
              </a:rPr>
              <a:t>Peer review means the article has been reviewed by people that work in the same profession or field.</a:t>
            </a:r>
            <a:endParaRPr lang="en-US" dirty="0"/>
          </a:p>
          <a:p>
            <a:r>
              <a:rPr lang="en-US" dirty="0" smtClean="0"/>
              <a:t>Evaluation of a person’s work by a group of experts before it is published to make sure it meets the necessary standards.</a:t>
            </a:r>
          </a:p>
          <a:p>
            <a:r>
              <a:rPr lang="en-US" b="1" dirty="0" smtClean="0">
                <a:solidFill>
                  <a:srgbClr val="632523"/>
                </a:solidFill>
              </a:rPr>
              <a:t>The purpose of peer review is to ensure that it is quality work.</a:t>
            </a:r>
            <a:endParaRPr lang="en-US" b="1" dirty="0">
              <a:solidFill>
                <a:srgbClr val="632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5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76" y="274638"/>
            <a:ext cx="8229600" cy="6735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874" y="1296137"/>
            <a:ext cx="3804926" cy="4899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9900"/>
                </a:solidFill>
                <a:latin typeface="Calibri" charset="0"/>
              </a:rPr>
              <a:t>C.R.A.A.P.</a:t>
            </a:r>
            <a:r>
              <a:rPr lang="en-US" sz="2800" dirty="0">
                <a:latin typeface="Calibri" charset="0"/>
              </a:rPr>
              <a:t> is an easy device, or mnemonic, to help you remember the following evaluation criteria: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9900"/>
                </a:solidFill>
                <a:latin typeface="Calibri" charset="0"/>
              </a:rPr>
              <a:t>	 C </a:t>
            </a:r>
            <a:r>
              <a:rPr lang="en-US" sz="2800" dirty="0">
                <a:latin typeface="Calibri" charset="0"/>
              </a:rPr>
              <a:t>- </a:t>
            </a:r>
            <a:r>
              <a:rPr lang="en-US" sz="2800" b="1" dirty="0">
                <a:latin typeface="Calibri" charset="0"/>
              </a:rPr>
              <a:t>Currency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	</a:t>
            </a:r>
            <a:r>
              <a:rPr lang="en-US" sz="2800" b="1" dirty="0">
                <a:solidFill>
                  <a:srgbClr val="FF66FF"/>
                </a:solidFill>
                <a:latin typeface="Calibri" charset="0"/>
              </a:rPr>
              <a:t>R </a:t>
            </a:r>
            <a:r>
              <a:rPr lang="en-US" sz="2800" dirty="0" smtClean="0">
                <a:latin typeface="Calibri" charset="0"/>
              </a:rPr>
              <a:t>– </a:t>
            </a:r>
            <a:r>
              <a:rPr lang="en-US" sz="2800" b="1" dirty="0" smtClean="0">
                <a:latin typeface="Calibri" charset="0"/>
              </a:rPr>
              <a:t>Relevancy</a:t>
            </a:r>
            <a:endParaRPr lang="en-US" sz="2800" dirty="0">
              <a:latin typeface="Calibri" charset="0"/>
            </a:endParaRPr>
          </a:p>
          <a:p>
            <a:pPr>
              <a:buNone/>
            </a:pPr>
            <a:r>
              <a:rPr lang="en-US" sz="2800" dirty="0">
                <a:latin typeface="Calibri" charset="0"/>
              </a:rPr>
              <a:t>		</a:t>
            </a:r>
            <a:r>
              <a:rPr lang="en-US" sz="2800" b="1" dirty="0">
                <a:solidFill>
                  <a:srgbClr val="000099"/>
                </a:solidFill>
                <a:latin typeface="Calibri" charset="0"/>
              </a:rPr>
              <a:t>A </a:t>
            </a:r>
            <a:r>
              <a:rPr lang="en-US" sz="2800" dirty="0">
                <a:latin typeface="Calibri" charset="0"/>
              </a:rPr>
              <a:t>- </a:t>
            </a:r>
            <a:r>
              <a:rPr lang="en-US" sz="2800" b="1" dirty="0">
                <a:latin typeface="Calibri" charset="0"/>
              </a:rPr>
              <a:t>Accuracy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	</a:t>
            </a:r>
            <a:r>
              <a:rPr lang="en-US" sz="2800" b="1" dirty="0">
                <a:solidFill>
                  <a:srgbClr val="FF3300"/>
                </a:solidFill>
                <a:latin typeface="Calibri" charset="0"/>
              </a:rPr>
              <a:t>A </a:t>
            </a:r>
            <a:r>
              <a:rPr lang="en-US" sz="2800" dirty="0">
                <a:latin typeface="Calibri" charset="0"/>
              </a:rPr>
              <a:t>- </a:t>
            </a:r>
            <a:r>
              <a:rPr lang="en-US" sz="2800" b="1" dirty="0">
                <a:latin typeface="Calibri" charset="0"/>
              </a:rPr>
              <a:t>Authority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	</a:t>
            </a:r>
            <a:r>
              <a:rPr lang="en-US" sz="2800" b="1" dirty="0">
                <a:solidFill>
                  <a:srgbClr val="009900"/>
                </a:solidFill>
                <a:latin typeface="Calibri" charset="0"/>
              </a:rPr>
              <a:t>P </a:t>
            </a:r>
            <a:r>
              <a:rPr lang="en-US" sz="2800" dirty="0">
                <a:latin typeface="Calibri" charset="0"/>
              </a:rPr>
              <a:t>- </a:t>
            </a:r>
            <a:r>
              <a:rPr lang="en-US" sz="2800" b="1" dirty="0">
                <a:latin typeface="Calibri" charset="0"/>
              </a:rPr>
              <a:t>Purpose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9874" y="1203333"/>
            <a:ext cx="44045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800000"/>
                </a:solidFill>
              </a:rPr>
              <a:t>Search Engines: </a:t>
            </a:r>
            <a:r>
              <a:rPr lang="en-US" sz="3000" dirty="0"/>
              <a:t>no one owns or controls the Internet, information does not go through a review process. Anyone can publish an opinion regardless of authority, education or experience with the subject.  Web pages should be carefully evaluated for accuracy and reliability.</a:t>
            </a:r>
          </a:p>
        </p:txBody>
      </p:sp>
    </p:spTree>
    <p:extLst>
      <p:ext uri="{BB962C8B-B14F-4D97-AF65-F5344CB8AC3E}">
        <p14:creationId xmlns:p14="http://schemas.microsoft.com/office/powerpoint/2010/main" val="142410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>
                <a:latin typeface="Calibri" charset="0"/>
              </a:rPr>
              <a:t>Scholarly </a:t>
            </a:r>
            <a:r>
              <a:rPr lang="en-US">
                <a:latin typeface="Calibri" charset="0"/>
              </a:rPr>
              <a:t>usually refers to journals  such as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9763"/>
            <a:ext cx="2847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" y="5688013"/>
            <a:ext cx="253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Image taken from </a:t>
            </a:r>
            <a:r>
              <a:rPr lang="en-US" sz="1000">
                <a:hlinkClick r:id=""/>
              </a:rPr>
              <a:t>http://pubs.acs.org/</a:t>
            </a:r>
          </a:p>
          <a:p>
            <a:pPr eaLnBrk="1" hangingPunct="1"/>
            <a:r>
              <a:rPr lang="en-US" sz="1000">
                <a:hlinkClick r:id=""/>
              </a:rPr>
              <a:t>action/showLargeCover?issue=33036239</a:t>
            </a:r>
            <a:endParaRPr lang="en-US" sz="1000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9763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5181600" y="5743575"/>
            <a:ext cx="310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Image taken from </a:t>
            </a:r>
            <a:r>
              <a:rPr lang="en-US" sz="1000">
                <a:hlinkClick r:id=""/>
              </a:rPr>
              <a:t>http://jama.ama-assn.org/content/</a:t>
            </a:r>
          </a:p>
          <a:p>
            <a:pPr eaLnBrk="1" hangingPunct="1"/>
            <a:r>
              <a:rPr lang="en-US" sz="1000">
                <a:hlinkClick r:id=""/>
              </a:rPr>
              <a:t>295/15/1860.full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0829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>
                <a:latin typeface="Calibri" charset="0"/>
              </a:rPr>
              <a:t>Popular</a:t>
            </a:r>
            <a:r>
              <a:rPr lang="en-US">
                <a:latin typeface="Calibri" charset="0"/>
              </a:rPr>
              <a:t> usually refers to magazines such as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4400" y="5767388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Image taken from </a:t>
            </a:r>
            <a:r>
              <a:rPr lang="en-US" sz="1000">
                <a:hlinkClick r:id="rId2"/>
              </a:rPr>
              <a:t>http://www.time.com/time/covers/0,16641,1101110131,00.html</a:t>
            </a:r>
            <a:endParaRPr lang="en-US" sz="100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6725"/>
            <a:ext cx="3048000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7838"/>
            <a:ext cx="3049588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876800" y="5791200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Image taken from </a:t>
            </a:r>
            <a:r>
              <a:rPr lang="en-US" sz="1000">
                <a:hlinkClick r:id=""/>
              </a:rPr>
              <a:t>http://static.seekingalpha.com/uploads/</a:t>
            </a:r>
          </a:p>
          <a:p>
            <a:pPr eaLnBrk="1" hangingPunct="1"/>
            <a:r>
              <a:rPr lang="en-US" sz="1000">
                <a:hlinkClick r:id=""/>
              </a:rPr>
              <a:t>2010/4/4/saupload_040717_cover.jpg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6815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Summing Up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Both scholarly and popular articles can be used in research, but be aware of the </a:t>
            </a:r>
            <a:r>
              <a:rPr lang="en-US" b="1" i="1">
                <a:latin typeface="Calibri" charset="0"/>
              </a:rPr>
              <a:t>characteristics</a:t>
            </a:r>
            <a:r>
              <a:rPr lang="en-US">
                <a:latin typeface="Calibri" charset="0"/>
              </a:rPr>
              <a:t> and </a:t>
            </a:r>
            <a:r>
              <a:rPr lang="en-US" b="1" i="1">
                <a:latin typeface="Calibri" charset="0"/>
              </a:rPr>
              <a:t>quality </a:t>
            </a:r>
            <a:r>
              <a:rPr lang="en-US">
                <a:latin typeface="Calibri" charset="0"/>
              </a:rPr>
              <a:t>of each.</a:t>
            </a:r>
          </a:p>
        </p:txBody>
      </p:sp>
    </p:spTree>
    <p:extLst>
      <p:ext uri="{BB962C8B-B14F-4D97-AF65-F5344CB8AC3E}">
        <p14:creationId xmlns:p14="http://schemas.microsoft.com/office/powerpoint/2010/main" val="232939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8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three Boolean operators are:</a:t>
            </a:r>
            <a:br>
              <a:rPr lang="en-US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2362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>
                <a:solidFill>
                  <a:srgbClr val="FF0000"/>
                </a:solidFill>
                <a:latin typeface="Calibri" charset="0"/>
              </a:rPr>
              <a:t>AND</a:t>
            </a:r>
          </a:p>
          <a:p>
            <a:pPr eaLnBrk="1" hangingPunct="1"/>
            <a:r>
              <a:rPr lang="en-US" sz="4400">
                <a:solidFill>
                  <a:srgbClr val="00B050"/>
                </a:solidFill>
                <a:latin typeface="Calibri" charset="0"/>
              </a:rPr>
              <a:t>OR</a:t>
            </a:r>
          </a:p>
          <a:p>
            <a:pPr eaLnBrk="1" hangingPunct="1"/>
            <a:r>
              <a:rPr lang="en-US" sz="4400">
                <a:solidFill>
                  <a:srgbClr val="0070C0"/>
                </a:solidFill>
                <a:latin typeface="Calibri" charset="0"/>
              </a:rPr>
              <a:t>NOT</a:t>
            </a:r>
          </a:p>
          <a:p>
            <a:pPr eaLnBrk="1" hangingPunct="1"/>
            <a:endParaRPr lang="en-US" sz="4400" i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81000" y="42672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  <a:ea typeface="+mn-ea"/>
                <a:cs typeface="Arial" charset="0"/>
              </a:rPr>
              <a:t>Boolean operators are used to expand or limit the number of results in a search.</a:t>
            </a:r>
          </a:p>
        </p:txBody>
      </p:sp>
    </p:spTree>
    <p:extLst>
      <p:ext uri="{BB962C8B-B14F-4D97-AF65-F5344CB8AC3E}">
        <p14:creationId xmlns:p14="http://schemas.microsoft.com/office/powerpoint/2010/main" val="29037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385</Words>
  <Application>Microsoft Macintosh PowerPoint</Application>
  <PresentationFormat>On-screen Show (4:3)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ＭＳ Ｐゴシック</vt:lpstr>
      <vt:lpstr>Office Theme</vt:lpstr>
      <vt:lpstr>Databases</vt:lpstr>
      <vt:lpstr>Review Process</vt:lpstr>
      <vt:lpstr>Vetted defined</vt:lpstr>
      <vt:lpstr>Peer Review</vt:lpstr>
      <vt:lpstr>Evaluation</vt:lpstr>
      <vt:lpstr>Scholarly usually refers to journals  such as</vt:lpstr>
      <vt:lpstr>Popular usually refers to magazines such as</vt:lpstr>
      <vt:lpstr>Summing Up</vt:lpstr>
      <vt:lpstr>The three Boolean operators are: </vt:lpstr>
      <vt:lpstr>PowerPoint Presentation</vt:lpstr>
      <vt:lpstr>JHS Library</vt:lpstr>
    </vt:vector>
  </TitlesOfParts>
  <Company>Jordan High School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Boolean operators are: </dc:title>
  <dc:creator>Laurel Harris</dc:creator>
  <cp:lastModifiedBy>Microsoft Office User</cp:lastModifiedBy>
  <cp:revision>27</cp:revision>
  <cp:lastPrinted>2015-01-19T21:11:59Z</cp:lastPrinted>
  <dcterms:created xsi:type="dcterms:W3CDTF">2013-01-28T20:50:49Z</dcterms:created>
  <dcterms:modified xsi:type="dcterms:W3CDTF">2016-08-30T19:43:38Z</dcterms:modified>
</cp:coreProperties>
</file>