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omments/comment1.xml" ContentType="application/vnd.openxmlformats-officedocument.presentationml.comment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5"/>
  </p:notesMasterIdLst>
  <p:handoutMasterIdLst>
    <p:handoutMasterId r:id="rId36"/>
  </p:handoutMasterIdLst>
  <p:sldIdLst>
    <p:sldId id="300" r:id="rId2"/>
    <p:sldId id="301" r:id="rId3"/>
    <p:sldId id="306" r:id="rId4"/>
    <p:sldId id="292" r:id="rId5"/>
    <p:sldId id="307" r:id="rId6"/>
    <p:sldId id="291" r:id="rId7"/>
    <p:sldId id="293" r:id="rId8"/>
    <p:sldId id="308" r:id="rId9"/>
    <p:sldId id="309" r:id="rId10"/>
    <p:sldId id="310" r:id="rId11"/>
    <p:sldId id="311" r:id="rId12"/>
    <p:sldId id="312" r:id="rId13"/>
    <p:sldId id="289" r:id="rId14"/>
    <p:sldId id="314" r:id="rId15"/>
    <p:sldId id="315" r:id="rId16"/>
    <p:sldId id="316" r:id="rId17"/>
    <p:sldId id="317" r:id="rId18"/>
    <p:sldId id="259" r:id="rId19"/>
    <p:sldId id="260" r:id="rId20"/>
    <p:sldId id="263" r:id="rId21"/>
    <p:sldId id="265" r:id="rId22"/>
    <p:sldId id="268" r:id="rId23"/>
    <p:sldId id="271" r:id="rId24"/>
    <p:sldId id="304" r:id="rId25"/>
    <p:sldId id="319" r:id="rId26"/>
    <p:sldId id="320" r:id="rId27"/>
    <p:sldId id="321" r:id="rId28"/>
    <p:sldId id="322" r:id="rId29"/>
    <p:sldId id="323" r:id="rId30"/>
    <p:sldId id="324" r:id="rId31"/>
    <p:sldId id="302" r:id="rId32"/>
    <p:sldId id="303" r:id="rId33"/>
    <p:sldId id="277" r:id="rId3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FFFDD26-B1EC-C34C-BDCF-6E7020EACE05}">
          <p14:sldIdLst>
            <p14:sldId id="300"/>
            <p14:sldId id="301"/>
            <p14:sldId id="306"/>
            <p14:sldId id="292"/>
            <p14:sldId id="307"/>
            <p14:sldId id="291"/>
            <p14:sldId id="293"/>
            <p14:sldId id="308"/>
            <p14:sldId id="309"/>
            <p14:sldId id="310"/>
            <p14:sldId id="311"/>
            <p14:sldId id="312"/>
            <p14:sldId id="289"/>
            <p14:sldId id="314"/>
            <p14:sldId id="315"/>
            <p14:sldId id="316"/>
            <p14:sldId id="317"/>
            <p14:sldId id="259"/>
            <p14:sldId id="260"/>
            <p14:sldId id="263"/>
            <p14:sldId id="265"/>
            <p14:sldId id="268"/>
            <p14:sldId id="271"/>
            <p14:sldId id="304"/>
            <p14:sldId id="319"/>
            <p14:sldId id="320"/>
            <p14:sldId id="321"/>
            <p14:sldId id="322"/>
            <p14:sldId id="323"/>
            <p14:sldId id="324"/>
            <p14:sldId id="302"/>
            <p14:sldId id="303"/>
            <p14:sldId id="277"/>
          </p14:sldIdLst>
        </p14:section>
        <p14:section name="Untitled Section" id="{3E468AA8-D82E-AC41-B5BD-53B200037C0E}">
          <p14:sldIdLst/>
        </p14:section>
      </p14:section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eacher" initials="" lastIdx="3" clrIdx="0"/>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06" d="100"/>
          <a:sy n="106" d="100"/>
        </p:scale>
        <p:origin x="-1992"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notesMaster" Target="notesMasters/notesMaster1.xml"/><Relationship Id="rId36" Type="http://schemas.openxmlformats.org/officeDocument/2006/relationships/handoutMaster" Target="handoutMasters/handout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interSettings" Target="printerSettings/printerSettings1.bin"/><Relationship Id="rId38" Type="http://schemas.openxmlformats.org/officeDocument/2006/relationships/commentAuthors" Target="commentAuthors.xml"/><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5-11-08T19:16:42.430" idx="2">
    <p:pos x="1423" y="3435"/>
    <p:text/>
  </p:cm>
  <p:cm authorId="0" dt="2015-11-08T19:17:15.718" idx="3">
    <p:pos x="10" y="10"/>
    <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71BDCF5-A1DB-F848-B581-F4A9839E3BC0}" type="datetimeFigureOut">
              <a:rPr lang="en-US" smtClean="0"/>
              <a:t>1/31/16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C54506F-28A9-6A4F-B788-72BB5646EB7A}" type="slidenum">
              <a:rPr lang="en-US" smtClean="0"/>
              <a:t>‹#›</a:t>
            </a:fld>
            <a:endParaRPr lang="en-US"/>
          </a:p>
        </p:txBody>
      </p:sp>
    </p:spTree>
    <p:extLst>
      <p:ext uri="{BB962C8B-B14F-4D97-AF65-F5344CB8AC3E}">
        <p14:creationId xmlns:p14="http://schemas.microsoft.com/office/powerpoint/2010/main" val="9918578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85B5FD6-FC89-464C-B880-B891240DA469}" type="datetimeFigureOut">
              <a:rPr lang="en-US" smtClean="0"/>
              <a:t>1/31/16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4AF30ED-B738-524F-8E80-01E77E48CDB2}" type="slidenum">
              <a:rPr lang="en-US" smtClean="0"/>
              <a:t>‹#›</a:t>
            </a:fld>
            <a:endParaRPr lang="en-US"/>
          </a:p>
        </p:txBody>
      </p:sp>
    </p:spTree>
    <p:extLst>
      <p:ext uri="{BB962C8B-B14F-4D97-AF65-F5344CB8AC3E}">
        <p14:creationId xmlns:p14="http://schemas.microsoft.com/office/powerpoint/2010/main" val="50880265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ChangeArrowheads="1" noTextEdit="1"/>
          </p:cNvSpPr>
          <p:nvPr>
            <p:ph type="sldImg"/>
          </p:nvPr>
        </p:nvSpPr>
        <p:spPr>
          <a:ln/>
        </p:spPr>
      </p:sp>
      <p:sp>
        <p:nvSpPr>
          <p:cNvPr id="1945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Calibri"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30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Calibri" charset="0"/>
            </a:endParaRPr>
          </a:p>
        </p:txBody>
      </p:sp>
      <p:sp>
        <p:nvSpPr>
          <p:cNvPr id="430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29057" indent="-280406" eaLnBrk="0" hangingPunct="0">
              <a:defRPr sz="2400">
                <a:solidFill>
                  <a:schemeClr val="tx1"/>
                </a:solidFill>
                <a:latin typeface="Arial" charset="0"/>
                <a:ea typeface="ＭＳ Ｐゴシック" charset="0"/>
              </a:defRPr>
            </a:lvl2pPr>
            <a:lvl3pPr marL="1121626" indent="-224325" eaLnBrk="0" hangingPunct="0">
              <a:defRPr sz="2400">
                <a:solidFill>
                  <a:schemeClr val="tx1"/>
                </a:solidFill>
                <a:latin typeface="Arial" charset="0"/>
                <a:ea typeface="ＭＳ Ｐゴシック" charset="0"/>
              </a:defRPr>
            </a:lvl3pPr>
            <a:lvl4pPr marL="1570276" indent="-224325" eaLnBrk="0" hangingPunct="0">
              <a:defRPr sz="2400">
                <a:solidFill>
                  <a:schemeClr val="tx1"/>
                </a:solidFill>
                <a:latin typeface="Arial" charset="0"/>
                <a:ea typeface="ＭＳ Ｐゴシック" charset="0"/>
              </a:defRPr>
            </a:lvl4pPr>
            <a:lvl5pPr marL="2018927" indent="-224325" eaLnBrk="0" hangingPunct="0">
              <a:defRPr sz="2400">
                <a:solidFill>
                  <a:schemeClr val="tx1"/>
                </a:solidFill>
                <a:latin typeface="Arial" charset="0"/>
                <a:ea typeface="ＭＳ Ｐゴシック" charset="0"/>
              </a:defRPr>
            </a:lvl5pPr>
            <a:lvl6pPr marL="2467577" indent="-224325" eaLnBrk="0" fontAlgn="base" hangingPunct="0">
              <a:spcBef>
                <a:spcPct val="0"/>
              </a:spcBef>
              <a:spcAft>
                <a:spcPct val="0"/>
              </a:spcAft>
              <a:defRPr sz="2400">
                <a:solidFill>
                  <a:schemeClr val="tx1"/>
                </a:solidFill>
                <a:latin typeface="Arial" charset="0"/>
                <a:ea typeface="ＭＳ Ｐゴシック" charset="0"/>
              </a:defRPr>
            </a:lvl6pPr>
            <a:lvl7pPr marL="2916227" indent="-224325" eaLnBrk="0" fontAlgn="base" hangingPunct="0">
              <a:spcBef>
                <a:spcPct val="0"/>
              </a:spcBef>
              <a:spcAft>
                <a:spcPct val="0"/>
              </a:spcAft>
              <a:defRPr sz="2400">
                <a:solidFill>
                  <a:schemeClr val="tx1"/>
                </a:solidFill>
                <a:latin typeface="Arial" charset="0"/>
                <a:ea typeface="ＭＳ Ｐゴシック" charset="0"/>
              </a:defRPr>
            </a:lvl7pPr>
            <a:lvl8pPr marL="3364878" indent="-224325" eaLnBrk="0" fontAlgn="base" hangingPunct="0">
              <a:spcBef>
                <a:spcPct val="0"/>
              </a:spcBef>
              <a:spcAft>
                <a:spcPct val="0"/>
              </a:spcAft>
              <a:defRPr sz="2400">
                <a:solidFill>
                  <a:schemeClr val="tx1"/>
                </a:solidFill>
                <a:latin typeface="Arial" charset="0"/>
                <a:ea typeface="ＭＳ Ｐゴシック" charset="0"/>
              </a:defRPr>
            </a:lvl8pPr>
            <a:lvl9pPr marL="3813528" indent="-224325"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505E5F9-C3F9-DF4E-8C07-36CE32FF97F6}" type="slidenum">
              <a:rPr lang="en-US" sz="1200"/>
              <a:pPr eaLnBrk="1" hangingPunct="1"/>
              <a:t>23</a:t>
            </a:fld>
            <a:endParaRPr 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AF30ED-B738-524F-8E80-01E77E48CDB2}" type="slidenum">
              <a:rPr lang="en-US" smtClean="0"/>
              <a:t>24</a:t>
            </a:fld>
            <a:endParaRPr lang="en-US"/>
          </a:p>
        </p:txBody>
      </p:sp>
    </p:spTree>
    <p:extLst>
      <p:ext uri="{BB962C8B-B14F-4D97-AF65-F5344CB8AC3E}">
        <p14:creationId xmlns:p14="http://schemas.microsoft.com/office/powerpoint/2010/main" val="23982522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Rot="1" noChangeAspect="1" noChangeArrowheads="1" noTextEdit="1"/>
          </p:cNvSpPr>
          <p:nvPr>
            <p:ph type="sldImg"/>
          </p:nvPr>
        </p:nvSpPr>
        <p:spPr>
          <a:ln/>
        </p:spPr>
      </p:sp>
      <p:sp>
        <p:nvSpPr>
          <p:cNvPr id="2969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Calibri" charset="0"/>
              </a:rPr>
              <a:t>Show a screen from EBSCO the same as done for Google Advanced search with arrows and bubbles. Be sure to include full text option.  Crop as necessary and make print larger, using more than one page if necessary.</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Rot="1" noChangeAspect="1" noChangeArrowheads="1" noTextEdit="1"/>
          </p:cNvSpPr>
          <p:nvPr>
            <p:ph type="sldImg"/>
          </p:nvPr>
        </p:nvSpPr>
        <p:spPr>
          <a:ln/>
        </p:spPr>
      </p:sp>
      <p:sp>
        <p:nvSpPr>
          <p:cNvPr id="2150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Calibri" charset="0"/>
              </a:rPr>
              <a:t>Put example in color and have </a:t>
            </a:r>
            <a:r>
              <a:rPr lang="ja-JP" altLang="en-US">
                <a:latin typeface="Calibri" charset="0"/>
              </a:rPr>
              <a:t>“</a:t>
            </a:r>
            <a:r>
              <a:rPr lang="en-US" altLang="ja-JP">
                <a:latin typeface="Calibri" charset="0"/>
              </a:rPr>
              <a:t>health care reform</a:t>
            </a:r>
            <a:r>
              <a:rPr lang="ja-JP" altLang="en-US">
                <a:latin typeface="Calibri" charset="0"/>
              </a:rPr>
              <a:t>”</a:t>
            </a:r>
            <a:r>
              <a:rPr lang="en-US" altLang="ja-JP">
                <a:latin typeface="Calibri" charset="0"/>
              </a:rPr>
              <a:t> come in and then health and care and reform appear later.  </a:t>
            </a:r>
            <a:endParaRPr lang="en-US">
              <a:latin typeface="Calibri"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a:ln/>
        </p:spPr>
      </p:sp>
      <p:sp>
        <p:nvSpPr>
          <p:cNvPr id="2355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Calibri" charset="0"/>
            </a:endParaRPr>
          </a:p>
        </p:txBody>
      </p:sp>
      <p:sp>
        <p:nvSpPr>
          <p:cNvPr id="2355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29057" indent="-280406" eaLnBrk="0" hangingPunct="0">
              <a:defRPr sz="2400">
                <a:solidFill>
                  <a:schemeClr val="tx1"/>
                </a:solidFill>
                <a:latin typeface="Arial" charset="0"/>
                <a:ea typeface="ＭＳ Ｐゴシック" charset="0"/>
              </a:defRPr>
            </a:lvl2pPr>
            <a:lvl3pPr marL="1121626" indent="-224325" eaLnBrk="0" hangingPunct="0">
              <a:defRPr sz="2400">
                <a:solidFill>
                  <a:schemeClr val="tx1"/>
                </a:solidFill>
                <a:latin typeface="Arial" charset="0"/>
                <a:ea typeface="ＭＳ Ｐゴシック" charset="0"/>
              </a:defRPr>
            </a:lvl3pPr>
            <a:lvl4pPr marL="1570276" indent="-224325" eaLnBrk="0" hangingPunct="0">
              <a:defRPr sz="2400">
                <a:solidFill>
                  <a:schemeClr val="tx1"/>
                </a:solidFill>
                <a:latin typeface="Arial" charset="0"/>
                <a:ea typeface="ＭＳ Ｐゴシック" charset="0"/>
              </a:defRPr>
            </a:lvl4pPr>
            <a:lvl5pPr marL="2018927" indent="-224325" eaLnBrk="0" hangingPunct="0">
              <a:defRPr sz="2400">
                <a:solidFill>
                  <a:schemeClr val="tx1"/>
                </a:solidFill>
                <a:latin typeface="Arial" charset="0"/>
                <a:ea typeface="ＭＳ Ｐゴシック" charset="0"/>
              </a:defRPr>
            </a:lvl5pPr>
            <a:lvl6pPr marL="2467577" indent="-224325" eaLnBrk="0" fontAlgn="base" hangingPunct="0">
              <a:spcBef>
                <a:spcPct val="0"/>
              </a:spcBef>
              <a:spcAft>
                <a:spcPct val="0"/>
              </a:spcAft>
              <a:defRPr sz="2400">
                <a:solidFill>
                  <a:schemeClr val="tx1"/>
                </a:solidFill>
                <a:latin typeface="Arial" charset="0"/>
                <a:ea typeface="ＭＳ Ｐゴシック" charset="0"/>
              </a:defRPr>
            </a:lvl6pPr>
            <a:lvl7pPr marL="2916227" indent="-224325" eaLnBrk="0" fontAlgn="base" hangingPunct="0">
              <a:spcBef>
                <a:spcPct val="0"/>
              </a:spcBef>
              <a:spcAft>
                <a:spcPct val="0"/>
              </a:spcAft>
              <a:defRPr sz="2400">
                <a:solidFill>
                  <a:schemeClr val="tx1"/>
                </a:solidFill>
                <a:latin typeface="Arial" charset="0"/>
                <a:ea typeface="ＭＳ Ｐゴシック" charset="0"/>
              </a:defRPr>
            </a:lvl7pPr>
            <a:lvl8pPr marL="3364878" indent="-224325" eaLnBrk="0" fontAlgn="base" hangingPunct="0">
              <a:spcBef>
                <a:spcPct val="0"/>
              </a:spcBef>
              <a:spcAft>
                <a:spcPct val="0"/>
              </a:spcAft>
              <a:defRPr sz="2400">
                <a:solidFill>
                  <a:schemeClr val="tx1"/>
                </a:solidFill>
                <a:latin typeface="Arial" charset="0"/>
                <a:ea typeface="ＭＳ Ｐゴシック" charset="0"/>
              </a:defRPr>
            </a:lvl8pPr>
            <a:lvl9pPr marL="3813528" indent="-224325" eaLnBrk="0" fontAlgn="base" hangingPunct="0">
              <a:spcBef>
                <a:spcPct val="0"/>
              </a:spcBef>
              <a:spcAft>
                <a:spcPct val="0"/>
              </a:spcAft>
              <a:defRPr sz="2400">
                <a:solidFill>
                  <a:schemeClr val="tx1"/>
                </a:solidFill>
                <a:latin typeface="Arial" charset="0"/>
                <a:ea typeface="ＭＳ Ｐゴシック" charset="0"/>
              </a:defRPr>
            </a:lvl9pPr>
          </a:lstStyle>
          <a:p>
            <a:fld id="{55902029-7D06-2441-89E9-90FE825EA2FA}" type="slidenum">
              <a:rPr lang="en-US" sz="1200"/>
              <a:pPr/>
              <a:t>16</a:t>
            </a:fld>
            <a:endParaRPr 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ChangeArrowheads="1" noTextEdit="1"/>
          </p:cNvSpPr>
          <p:nvPr>
            <p:ph type="sldImg"/>
          </p:nvPr>
        </p:nvSpPr>
        <p:spPr>
          <a:ln/>
        </p:spPr>
      </p:sp>
      <p:sp>
        <p:nvSpPr>
          <p:cNvPr id="2560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Calibri" charset="0"/>
              </a:rPr>
              <a:t>Animated gif would be great here.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4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Calibri" charset="0"/>
            </a:endParaRPr>
          </a:p>
        </p:txBody>
      </p:sp>
      <p:sp>
        <p:nvSpPr>
          <p:cNvPr id="1945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29057" indent="-280406" eaLnBrk="0" hangingPunct="0">
              <a:defRPr sz="2400">
                <a:solidFill>
                  <a:schemeClr val="tx1"/>
                </a:solidFill>
                <a:latin typeface="Arial" charset="0"/>
                <a:ea typeface="ＭＳ Ｐゴシック" charset="0"/>
              </a:defRPr>
            </a:lvl2pPr>
            <a:lvl3pPr marL="1121626" indent="-224325" eaLnBrk="0" hangingPunct="0">
              <a:defRPr sz="2400">
                <a:solidFill>
                  <a:schemeClr val="tx1"/>
                </a:solidFill>
                <a:latin typeface="Arial" charset="0"/>
                <a:ea typeface="ＭＳ Ｐゴシック" charset="0"/>
              </a:defRPr>
            </a:lvl3pPr>
            <a:lvl4pPr marL="1570276" indent="-224325" eaLnBrk="0" hangingPunct="0">
              <a:defRPr sz="2400">
                <a:solidFill>
                  <a:schemeClr val="tx1"/>
                </a:solidFill>
                <a:latin typeface="Arial" charset="0"/>
                <a:ea typeface="ＭＳ Ｐゴシック" charset="0"/>
              </a:defRPr>
            </a:lvl4pPr>
            <a:lvl5pPr marL="2018927" indent="-224325" eaLnBrk="0" hangingPunct="0">
              <a:defRPr sz="2400">
                <a:solidFill>
                  <a:schemeClr val="tx1"/>
                </a:solidFill>
                <a:latin typeface="Arial" charset="0"/>
                <a:ea typeface="ＭＳ Ｐゴシック" charset="0"/>
              </a:defRPr>
            </a:lvl5pPr>
            <a:lvl6pPr marL="2467577" indent="-224325" eaLnBrk="0" fontAlgn="base" hangingPunct="0">
              <a:spcBef>
                <a:spcPct val="0"/>
              </a:spcBef>
              <a:spcAft>
                <a:spcPct val="0"/>
              </a:spcAft>
              <a:defRPr sz="2400">
                <a:solidFill>
                  <a:schemeClr val="tx1"/>
                </a:solidFill>
                <a:latin typeface="Arial" charset="0"/>
                <a:ea typeface="ＭＳ Ｐゴシック" charset="0"/>
              </a:defRPr>
            </a:lvl6pPr>
            <a:lvl7pPr marL="2916227" indent="-224325" eaLnBrk="0" fontAlgn="base" hangingPunct="0">
              <a:spcBef>
                <a:spcPct val="0"/>
              </a:spcBef>
              <a:spcAft>
                <a:spcPct val="0"/>
              </a:spcAft>
              <a:defRPr sz="2400">
                <a:solidFill>
                  <a:schemeClr val="tx1"/>
                </a:solidFill>
                <a:latin typeface="Arial" charset="0"/>
                <a:ea typeface="ＭＳ Ｐゴシック" charset="0"/>
              </a:defRPr>
            </a:lvl7pPr>
            <a:lvl8pPr marL="3364878" indent="-224325" eaLnBrk="0" fontAlgn="base" hangingPunct="0">
              <a:spcBef>
                <a:spcPct val="0"/>
              </a:spcBef>
              <a:spcAft>
                <a:spcPct val="0"/>
              </a:spcAft>
              <a:defRPr sz="2400">
                <a:solidFill>
                  <a:schemeClr val="tx1"/>
                </a:solidFill>
                <a:latin typeface="Arial" charset="0"/>
                <a:ea typeface="ＭＳ Ｐゴシック" charset="0"/>
              </a:defRPr>
            </a:lvl8pPr>
            <a:lvl9pPr marL="3813528" indent="-224325"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5654184-890E-A246-B81C-F6FA26A1B4DC}" type="slidenum">
              <a:rPr lang="en-US" sz="1200"/>
              <a:pPr eaLnBrk="1" hangingPunct="1"/>
              <a:t>18</a:t>
            </a:fld>
            <a:endParaRPr 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15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Calibri" charset="0"/>
            </a:endParaRPr>
          </a:p>
        </p:txBody>
      </p:sp>
      <p:sp>
        <p:nvSpPr>
          <p:cNvPr id="215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29057" indent="-280406" eaLnBrk="0" hangingPunct="0">
              <a:defRPr sz="2400">
                <a:solidFill>
                  <a:schemeClr val="tx1"/>
                </a:solidFill>
                <a:latin typeface="Arial" charset="0"/>
                <a:ea typeface="ＭＳ Ｐゴシック" charset="0"/>
              </a:defRPr>
            </a:lvl2pPr>
            <a:lvl3pPr marL="1121626" indent="-224325" eaLnBrk="0" hangingPunct="0">
              <a:defRPr sz="2400">
                <a:solidFill>
                  <a:schemeClr val="tx1"/>
                </a:solidFill>
                <a:latin typeface="Arial" charset="0"/>
                <a:ea typeface="ＭＳ Ｐゴシック" charset="0"/>
              </a:defRPr>
            </a:lvl3pPr>
            <a:lvl4pPr marL="1570276" indent="-224325" eaLnBrk="0" hangingPunct="0">
              <a:defRPr sz="2400">
                <a:solidFill>
                  <a:schemeClr val="tx1"/>
                </a:solidFill>
                <a:latin typeface="Arial" charset="0"/>
                <a:ea typeface="ＭＳ Ｐゴシック" charset="0"/>
              </a:defRPr>
            </a:lvl4pPr>
            <a:lvl5pPr marL="2018927" indent="-224325" eaLnBrk="0" hangingPunct="0">
              <a:defRPr sz="2400">
                <a:solidFill>
                  <a:schemeClr val="tx1"/>
                </a:solidFill>
                <a:latin typeface="Arial" charset="0"/>
                <a:ea typeface="ＭＳ Ｐゴシック" charset="0"/>
              </a:defRPr>
            </a:lvl5pPr>
            <a:lvl6pPr marL="2467577" indent="-224325" eaLnBrk="0" fontAlgn="base" hangingPunct="0">
              <a:spcBef>
                <a:spcPct val="0"/>
              </a:spcBef>
              <a:spcAft>
                <a:spcPct val="0"/>
              </a:spcAft>
              <a:defRPr sz="2400">
                <a:solidFill>
                  <a:schemeClr val="tx1"/>
                </a:solidFill>
                <a:latin typeface="Arial" charset="0"/>
                <a:ea typeface="ＭＳ Ｐゴシック" charset="0"/>
              </a:defRPr>
            </a:lvl6pPr>
            <a:lvl7pPr marL="2916227" indent="-224325" eaLnBrk="0" fontAlgn="base" hangingPunct="0">
              <a:spcBef>
                <a:spcPct val="0"/>
              </a:spcBef>
              <a:spcAft>
                <a:spcPct val="0"/>
              </a:spcAft>
              <a:defRPr sz="2400">
                <a:solidFill>
                  <a:schemeClr val="tx1"/>
                </a:solidFill>
                <a:latin typeface="Arial" charset="0"/>
                <a:ea typeface="ＭＳ Ｐゴシック" charset="0"/>
              </a:defRPr>
            </a:lvl7pPr>
            <a:lvl8pPr marL="3364878" indent="-224325" eaLnBrk="0" fontAlgn="base" hangingPunct="0">
              <a:spcBef>
                <a:spcPct val="0"/>
              </a:spcBef>
              <a:spcAft>
                <a:spcPct val="0"/>
              </a:spcAft>
              <a:defRPr sz="2400">
                <a:solidFill>
                  <a:schemeClr val="tx1"/>
                </a:solidFill>
                <a:latin typeface="Arial" charset="0"/>
                <a:ea typeface="ＭＳ Ｐゴシック" charset="0"/>
              </a:defRPr>
            </a:lvl8pPr>
            <a:lvl9pPr marL="3813528" indent="-224325"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D836DBB-0116-6943-A4F1-F73E77693933}" type="slidenum">
              <a:rPr lang="en-US" sz="1200"/>
              <a:pPr eaLnBrk="1" hangingPunct="1"/>
              <a:t>19</a:t>
            </a:fld>
            <a:endParaRPr 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76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Calibri" charset="0"/>
            </a:endParaRPr>
          </a:p>
        </p:txBody>
      </p:sp>
      <p:sp>
        <p:nvSpPr>
          <p:cNvPr id="2765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29057" indent="-280406" eaLnBrk="0" hangingPunct="0">
              <a:defRPr sz="2400">
                <a:solidFill>
                  <a:schemeClr val="tx1"/>
                </a:solidFill>
                <a:latin typeface="Arial" charset="0"/>
                <a:ea typeface="ＭＳ Ｐゴシック" charset="0"/>
              </a:defRPr>
            </a:lvl2pPr>
            <a:lvl3pPr marL="1121626" indent="-224325" eaLnBrk="0" hangingPunct="0">
              <a:defRPr sz="2400">
                <a:solidFill>
                  <a:schemeClr val="tx1"/>
                </a:solidFill>
                <a:latin typeface="Arial" charset="0"/>
                <a:ea typeface="ＭＳ Ｐゴシック" charset="0"/>
              </a:defRPr>
            </a:lvl3pPr>
            <a:lvl4pPr marL="1570276" indent="-224325" eaLnBrk="0" hangingPunct="0">
              <a:defRPr sz="2400">
                <a:solidFill>
                  <a:schemeClr val="tx1"/>
                </a:solidFill>
                <a:latin typeface="Arial" charset="0"/>
                <a:ea typeface="ＭＳ Ｐゴシック" charset="0"/>
              </a:defRPr>
            </a:lvl4pPr>
            <a:lvl5pPr marL="2018927" indent="-224325" eaLnBrk="0" hangingPunct="0">
              <a:defRPr sz="2400">
                <a:solidFill>
                  <a:schemeClr val="tx1"/>
                </a:solidFill>
                <a:latin typeface="Arial" charset="0"/>
                <a:ea typeface="ＭＳ Ｐゴシック" charset="0"/>
              </a:defRPr>
            </a:lvl5pPr>
            <a:lvl6pPr marL="2467577" indent="-224325" eaLnBrk="0" fontAlgn="base" hangingPunct="0">
              <a:spcBef>
                <a:spcPct val="0"/>
              </a:spcBef>
              <a:spcAft>
                <a:spcPct val="0"/>
              </a:spcAft>
              <a:defRPr sz="2400">
                <a:solidFill>
                  <a:schemeClr val="tx1"/>
                </a:solidFill>
                <a:latin typeface="Arial" charset="0"/>
                <a:ea typeface="ＭＳ Ｐゴシック" charset="0"/>
              </a:defRPr>
            </a:lvl6pPr>
            <a:lvl7pPr marL="2916227" indent="-224325" eaLnBrk="0" fontAlgn="base" hangingPunct="0">
              <a:spcBef>
                <a:spcPct val="0"/>
              </a:spcBef>
              <a:spcAft>
                <a:spcPct val="0"/>
              </a:spcAft>
              <a:defRPr sz="2400">
                <a:solidFill>
                  <a:schemeClr val="tx1"/>
                </a:solidFill>
                <a:latin typeface="Arial" charset="0"/>
                <a:ea typeface="ＭＳ Ｐゴシック" charset="0"/>
              </a:defRPr>
            </a:lvl7pPr>
            <a:lvl8pPr marL="3364878" indent="-224325" eaLnBrk="0" fontAlgn="base" hangingPunct="0">
              <a:spcBef>
                <a:spcPct val="0"/>
              </a:spcBef>
              <a:spcAft>
                <a:spcPct val="0"/>
              </a:spcAft>
              <a:defRPr sz="2400">
                <a:solidFill>
                  <a:schemeClr val="tx1"/>
                </a:solidFill>
                <a:latin typeface="Arial" charset="0"/>
                <a:ea typeface="ＭＳ Ｐゴシック" charset="0"/>
              </a:defRPr>
            </a:lvl8pPr>
            <a:lvl9pPr marL="3813528" indent="-224325"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B5BEBC8-4EA9-014F-9AF4-E212D15ECD34}" type="slidenum">
              <a:rPr lang="en-US" sz="1200"/>
              <a:pPr eaLnBrk="1" hangingPunct="1"/>
              <a:t>20</a:t>
            </a:fld>
            <a:endParaRPr 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174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atin typeface="Calibri" charset="0"/>
              </a:rPr>
              <a:t>The entire image should be highlighted.</a:t>
            </a:r>
          </a:p>
        </p:txBody>
      </p:sp>
      <p:sp>
        <p:nvSpPr>
          <p:cNvPr id="3174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29057" indent="-280406" eaLnBrk="0" hangingPunct="0">
              <a:defRPr sz="2400">
                <a:solidFill>
                  <a:schemeClr val="tx1"/>
                </a:solidFill>
                <a:latin typeface="Arial" charset="0"/>
                <a:ea typeface="ＭＳ Ｐゴシック" charset="0"/>
              </a:defRPr>
            </a:lvl2pPr>
            <a:lvl3pPr marL="1121626" indent="-224325" eaLnBrk="0" hangingPunct="0">
              <a:defRPr sz="2400">
                <a:solidFill>
                  <a:schemeClr val="tx1"/>
                </a:solidFill>
                <a:latin typeface="Arial" charset="0"/>
                <a:ea typeface="ＭＳ Ｐゴシック" charset="0"/>
              </a:defRPr>
            </a:lvl3pPr>
            <a:lvl4pPr marL="1570276" indent="-224325" eaLnBrk="0" hangingPunct="0">
              <a:defRPr sz="2400">
                <a:solidFill>
                  <a:schemeClr val="tx1"/>
                </a:solidFill>
                <a:latin typeface="Arial" charset="0"/>
                <a:ea typeface="ＭＳ Ｐゴシック" charset="0"/>
              </a:defRPr>
            </a:lvl4pPr>
            <a:lvl5pPr marL="2018927" indent="-224325" eaLnBrk="0" hangingPunct="0">
              <a:defRPr sz="2400">
                <a:solidFill>
                  <a:schemeClr val="tx1"/>
                </a:solidFill>
                <a:latin typeface="Arial" charset="0"/>
                <a:ea typeface="ＭＳ Ｐゴシック" charset="0"/>
              </a:defRPr>
            </a:lvl5pPr>
            <a:lvl6pPr marL="2467577" indent="-224325" eaLnBrk="0" fontAlgn="base" hangingPunct="0">
              <a:spcBef>
                <a:spcPct val="0"/>
              </a:spcBef>
              <a:spcAft>
                <a:spcPct val="0"/>
              </a:spcAft>
              <a:defRPr sz="2400">
                <a:solidFill>
                  <a:schemeClr val="tx1"/>
                </a:solidFill>
                <a:latin typeface="Arial" charset="0"/>
                <a:ea typeface="ＭＳ Ｐゴシック" charset="0"/>
              </a:defRPr>
            </a:lvl6pPr>
            <a:lvl7pPr marL="2916227" indent="-224325" eaLnBrk="0" fontAlgn="base" hangingPunct="0">
              <a:spcBef>
                <a:spcPct val="0"/>
              </a:spcBef>
              <a:spcAft>
                <a:spcPct val="0"/>
              </a:spcAft>
              <a:defRPr sz="2400">
                <a:solidFill>
                  <a:schemeClr val="tx1"/>
                </a:solidFill>
                <a:latin typeface="Arial" charset="0"/>
                <a:ea typeface="ＭＳ Ｐゴシック" charset="0"/>
              </a:defRPr>
            </a:lvl7pPr>
            <a:lvl8pPr marL="3364878" indent="-224325" eaLnBrk="0" fontAlgn="base" hangingPunct="0">
              <a:spcBef>
                <a:spcPct val="0"/>
              </a:spcBef>
              <a:spcAft>
                <a:spcPct val="0"/>
              </a:spcAft>
              <a:defRPr sz="2400">
                <a:solidFill>
                  <a:schemeClr val="tx1"/>
                </a:solidFill>
                <a:latin typeface="Arial" charset="0"/>
                <a:ea typeface="ＭＳ Ｐゴシック" charset="0"/>
              </a:defRPr>
            </a:lvl8pPr>
            <a:lvl9pPr marL="3813528" indent="-224325"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2DB84DA-3E8B-D94E-8808-4FD925FC9BCE}" type="slidenum">
              <a:rPr lang="en-US" sz="1200"/>
              <a:pPr eaLnBrk="1" hangingPunct="1"/>
              <a:t>21</a:t>
            </a:fld>
            <a:endParaRPr 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789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atin typeface="Calibri" charset="0"/>
              </a:rPr>
              <a:t>Here just the left hand side should be shown.</a:t>
            </a:r>
          </a:p>
        </p:txBody>
      </p:sp>
      <p:sp>
        <p:nvSpPr>
          <p:cNvPr id="3789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29057" indent="-280406" eaLnBrk="0" hangingPunct="0">
              <a:defRPr sz="2400">
                <a:solidFill>
                  <a:schemeClr val="tx1"/>
                </a:solidFill>
                <a:latin typeface="Arial" charset="0"/>
                <a:ea typeface="ＭＳ Ｐゴシック" charset="0"/>
              </a:defRPr>
            </a:lvl2pPr>
            <a:lvl3pPr marL="1121626" indent="-224325" eaLnBrk="0" hangingPunct="0">
              <a:defRPr sz="2400">
                <a:solidFill>
                  <a:schemeClr val="tx1"/>
                </a:solidFill>
                <a:latin typeface="Arial" charset="0"/>
                <a:ea typeface="ＭＳ Ｐゴシック" charset="0"/>
              </a:defRPr>
            </a:lvl3pPr>
            <a:lvl4pPr marL="1570276" indent="-224325" eaLnBrk="0" hangingPunct="0">
              <a:defRPr sz="2400">
                <a:solidFill>
                  <a:schemeClr val="tx1"/>
                </a:solidFill>
                <a:latin typeface="Arial" charset="0"/>
                <a:ea typeface="ＭＳ Ｐゴシック" charset="0"/>
              </a:defRPr>
            </a:lvl4pPr>
            <a:lvl5pPr marL="2018927" indent="-224325" eaLnBrk="0" hangingPunct="0">
              <a:defRPr sz="2400">
                <a:solidFill>
                  <a:schemeClr val="tx1"/>
                </a:solidFill>
                <a:latin typeface="Arial" charset="0"/>
                <a:ea typeface="ＭＳ Ｐゴシック" charset="0"/>
              </a:defRPr>
            </a:lvl5pPr>
            <a:lvl6pPr marL="2467577" indent="-224325" eaLnBrk="0" fontAlgn="base" hangingPunct="0">
              <a:spcBef>
                <a:spcPct val="0"/>
              </a:spcBef>
              <a:spcAft>
                <a:spcPct val="0"/>
              </a:spcAft>
              <a:defRPr sz="2400">
                <a:solidFill>
                  <a:schemeClr val="tx1"/>
                </a:solidFill>
                <a:latin typeface="Arial" charset="0"/>
                <a:ea typeface="ＭＳ Ｐゴシック" charset="0"/>
              </a:defRPr>
            </a:lvl6pPr>
            <a:lvl7pPr marL="2916227" indent="-224325" eaLnBrk="0" fontAlgn="base" hangingPunct="0">
              <a:spcBef>
                <a:spcPct val="0"/>
              </a:spcBef>
              <a:spcAft>
                <a:spcPct val="0"/>
              </a:spcAft>
              <a:defRPr sz="2400">
                <a:solidFill>
                  <a:schemeClr val="tx1"/>
                </a:solidFill>
                <a:latin typeface="Arial" charset="0"/>
                <a:ea typeface="ＭＳ Ｐゴシック" charset="0"/>
              </a:defRPr>
            </a:lvl7pPr>
            <a:lvl8pPr marL="3364878" indent="-224325" eaLnBrk="0" fontAlgn="base" hangingPunct="0">
              <a:spcBef>
                <a:spcPct val="0"/>
              </a:spcBef>
              <a:spcAft>
                <a:spcPct val="0"/>
              </a:spcAft>
              <a:defRPr sz="2400">
                <a:solidFill>
                  <a:schemeClr val="tx1"/>
                </a:solidFill>
                <a:latin typeface="Arial" charset="0"/>
                <a:ea typeface="ＭＳ Ｐゴシック" charset="0"/>
              </a:defRPr>
            </a:lvl8pPr>
            <a:lvl9pPr marL="3813528" indent="-224325"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6A58F16-4E70-644B-8EF4-8C53F24739FA}" type="slidenum">
              <a:rPr lang="en-US" sz="1200"/>
              <a:pPr eaLnBrk="1" hangingPunct="1"/>
              <a:t>22</a:t>
            </a:fld>
            <a:endParaRPr 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A6CB1D6-BE83-764B-A396-109C64D548E2}" type="datetimeFigureOut">
              <a:rPr lang="en-US" smtClean="0"/>
              <a:t>1/31/16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1FD0F7-748A-7C4A-B6C9-FBA20A4150EA}" type="slidenum">
              <a:rPr lang="en-US" smtClean="0"/>
              <a:t>‹#›</a:t>
            </a:fld>
            <a:endParaRPr lang="en-US"/>
          </a:p>
        </p:txBody>
      </p:sp>
    </p:spTree>
    <p:extLst>
      <p:ext uri="{BB962C8B-B14F-4D97-AF65-F5344CB8AC3E}">
        <p14:creationId xmlns:p14="http://schemas.microsoft.com/office/powerpoint/2010/main" val="41335122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6CB1D6-BE83-764B-A396-109C64D548E2}" type="datetimeFigureOut">
              <a:rPr lang="en-US" smtClean="0"/>
              <a:t>1/31/16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1FD0F7-748A-7C4A-B6C9-FBA20A4150EA}" type="slidenum">
              <a:rPr lang="en-US" smtClean="0"/>
              <a:t>‹#›</a:t>
            </a:fld>
            <a:endParaRPr lang="en-US"/>
          </a:p>
        </p:txBody>
      </p:sp>
    </p:spTree>
    <p:extLst>
      <p:ext uri="{BB962C8B-B14F-4D97-AF65-F5344CB8AC3E}">
        <p14:creationId xmlns:p14="http://schemas.microsoft.com/office/powerpoint/2010/main" val="42083644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6CB1D6-BE83-764B-A396-109C64D548E2}" type="datetimeFigureOut">
              <a:rPr lang="en-US" smtClean="0"/>
              <a:t>1/31/16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1FD0F7-748A-7C4A-B6C9-FBA20A4150EA}" type="slidenum">
              <a:rPr lang="en-US" smtClean="0"/>
              <a:t>‹#›</a:t>
            </a:fld>
            <a:endParaRPr lang="en-US"/>
          </a:p>
        </p:txBody>
      </p:sp>
    </p:spTree>
    <p:extLst>
      <p:ext uri="{BB962C8B-B14F-4D97-AF65-F5344CB8AC3E}">
        <p14:creationId xmlns:p14="http://schemas.microsoft.com/office/powerpoint/2010/main" val="18161954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6CB1D6-BE83-764B-A396-109C64D548E2}" type="datetimeFigureOut">
              <a:rPr lang="en-US" smtClean="0"/>
              <a:t>1/31/16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1FD0F7-748A-7C4A-B6C9-FBA20A4150EA}" type="slidenum">
              <a:rPr lang="en-US" smtClean="0"/>
              <a:t>‹#›</a:t>
            </a:fld>
            <a:endParaRPr lang="en-US"/>
          </a:p>
        </p:txBody>
      </p:sp>
    </p:spTree>
    <p:extLst>
      <p:ext uri="{BB962C8B-B14F-4D97-AF65-F5344CB8AC3E}">
        <p14:creationId xmlns:p14="http://schemas.microsoft.com/office/powerpoint/2010/main" val="11108386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A6CB1D6-BE83-764B-A396-109C64D548E2}" type="datetimeFigureOut">
              <a:rPr lang="en-US" smtClean="0"/>
              <a:t>1/31/16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1FD0F7-748A-7C4A-B6C9-FBA20A4150EA}" type="slidenum">
              <a:rPr lang="en-US" smtClean="0"/>
              <a:t>‹#›</a:t>
            </a:fld>
            <a:endParaRPr lang="en-US"/>
          </a:p>
        </p:txBody>
      </p:sp>
    </p:spTree>
    <p:extLst>
      <p:ext uri="{BB962C8B-B14F-4D97-AF65-F5344CB8AC3E}">
        <p14:creationId xmlns:p14="http://schemas.microsoft.com/office/powerpoint/2010/main" val="3509218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A6CB1D6-BE83-764B-A396-109C64D548E2}" type="datetimeFigureOut">
              <a:rPr lang="en-US" smtClean="0"/>
              <a:t>1/31/16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1FD0F7-748A-7C4A-B6C9-FBA20A4150EA}" type="slidenum">
              <a:rPr lang="en-US" smtClean="0"/>
              <a:t>‹#›</a:t>
            </a:fld>
            <a:endParaRPr lang="en-US"/>
          </a:p>
        </p:txBody>
      </p:sp>
    </p:spTree>
    <p:extLst>
      <p:ext uri="{BB962C8B-B14F-4D97-AF65-F5344CB8AC3E}">
        <p14:creationId xmlns:p14="http://schemas.microsoft.com/office/powerpoint/2010/main" val="8249921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A6CB1D6-BE83-764B-A396-109C64D548E2}" type="datetimeFigureOut">
              <a:rPr lang="en-US" smtClean="0"/>
              <a:t>1/31/16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21FD0F7-748A-7C4A-B6C9-FBA20A4150EA}" type="slidenum">
              <a:rPr lang="en-US" smtClean="0"/>
              <a:t>‹#›</a:t>
            </a:fld>
            <a:endParaRPr lang="en-US"/>
          </a:p>
        </p:txBody>
      </p:sp>
    </p:spTree>
    <p:extLst>
      <p:ext uri="{BB962C8B-B14F-4D97-AF65-F5344CB8AC3E}">
        <p14:creationId xmlns:p14="http://schemas.microsoft.com/office/powerpoint/2010/main" val="27346148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A6CB1D6-BE83-764B-A396-109C64D548E2}" type="datetimeFigureOut">
              <a:rPr lang="en-US" smtClean="0"/>
              <a:t>1/31/16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21FD0F7-748A-7C4A-B6C9-FBA20A4150EA}" type="slidenum">
              <a:rPr lang="en-US" smtClean="0"/>
              <a:t>‹#›</a:t>
            </a:fld>
            <a:endParaRPr lang="en-US"/>
          </a:p>
        </p:txBody>
      </p:sp>
    </p:spTree>
    <p:extLst>
      <p:ext uri="{BB962C8B-B14F-4D97-AF65-F5344CB8AC3E}">
        <p14:creationId xmlns:p14="http://schemas.microsoft.com/office/powerpoint/2010/main" val="10265370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6CB1D6-BE83-764B-A396-109C64D548E2}" type="datetimeFigureOut">
              <a:rPr lang="en-US" smtClean="0"/>
              <a:t>1/31/16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21FD0F7-748A-7C4A-B6C9-FBA20A4150EA}" type="slidenum">
              <a:rPr lang="en-US" smtClean="0"/>
              <a:t>‹#›</a:t>
            </a:fld>
            <a:endParaRPr lang="en-US"/>
          </a:p>
        </p:txBody>
      </p:sp>
    </p:spTree>
    <p:extLst>
      <p:ext uri="{BB962C8B-B14F-4D97-AF65-F5344CB8AC3E}">
        <p14:creationId xmlns:p14="http://schemas.microsoft.com/office/powerpoint/2010/main" val="1872086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6CB1D6-BE83-764B-A396-109C64D548E2}" type="datetimeFigureOut">
              <a:rPr lang="en-US" smtClean="0"/>
              <a:t>1/31/16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1FD0F7-748A-7C4A-B6C9-FBA20A4150EA}" type="slidenum">
              <a:rPr lang="en-US" smtClean="0"/>
              <a:t>‹#›</a:t>
            </a:fld>
            <a:endParaRPr lang="en-US"/>
          </a:p>
        </p:txBody>
      </p:sp>
    </p:spTree>
    <p:extLst>
      <p:ext uri="{BB962C8B-B14F-4D97-AF65-F5344CB8AC3E}">
        <p14:creationId xmlns:p14="http://schemas.microsoft.com/office/powerpoint/2010/main" val="39637035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6CB1D6-BE83-764B-A396-109C64D548E2}" type="datetimeFigureOut">
              <a:rPr lang="en-US" smtClean="0"/>
              <a:t>1/31/16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1FD0F7-748A-7C4A-B6C9-FBA20A4150EA}" type="slidenum">
              <a:rPr lang="en-US" smtClean="0"/>
              <a:t>‹#›</a:t>
            </a:fld>
            <a:endParaRPr lang="en-US"/>
          </a:p>
        </p:txBody>
      </p:sp>
    </p:spTree>
    <p:extLst>
      <p:ext uri="{BB962C8B-B14F-4D97-AF65-F5344CB8AC3E}">
        <p14:creationId xmlns:p14="http://schemas.microsoft.com/office/powerpoint/2010/main" val="398565820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6CB1D6-BE83-764B-A396-109C64D548E2}" type="datetimeFigureOut">
              <a:rPr lang="en-US" smtClean="0"/>
              <a:t>1/31/16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1FD0F7-748A-7C4A-B6C9-FBA20A4150EA}" type="slidenum">
              <a:rPr lang="en-US" smtClean="0"/>
              <a:t>‹#›</a:t>
            </a:fld>
            <a:endParaRPr lang="en-US"/>
          </a:p>
        </p:txBody>
      </p:sp>
    </p:spTree>
    <p:extLst>
      <p:ext uri="{BB962C8B-B14F-4D97-AF65-F5344CB8AC3E}">
        <p14:creationId xmlns:p14="http://schemas.microsoft.com/office/powerpoint/2010/main" val="4813588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jpeg"/><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5.gi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comments" Target="../comments/comment1.xml"/><Relationship Id="rId1" Type="http://schemas.openxmlformats.org/officeDocument/2006/relationships/slideLayout" Target="../slideLayouts/slideLayout2.xml"/><Relationship Id="rId2" Type="http://schemas.openxmlformats.org/officeDocument/2006/relationships/image" Target="../media/image1.gi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8.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9.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2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1.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5" Type="http://schemas.openxmlformats.org/officeDocument/2006/relationships/image" Target="../media/image28.png"/><Relationship Id="rId1" Type="http://schemas.openxmlformats.org/officeDocument/2006/relationships/slideLayout" Target="../slideLayouts/slideLayout2.xml"/><Relationship Id="rId2" Type="http://schemas.openxmlformats.org/officeDocument/2006/relationships/hyperlink" Target="http://jhs.canyonsdistrict.org/Jordan_High_School/Home.html"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hyperlink" Target="http://www.time.com/time/covers/0,16641,1101110131,00.html"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Databases</a:t>
            </a:r>
            <a:endParaRPr lang="en-US" dirty="0"/>
          </a:p>
        </p:txBody>
      </p:sp>
      <p:sp>
        <p:nvSpPr>
          <p:cNvPr id="3" name="Content Placeholder 2"/>
          <p:cNvSpPr>
            <a:spLocks noGrp="1"/>
          </p:cNvSpPr>
          <p:nvPr>
            <p:ph idx="1"/>
          </p:nvPr>
        </p:nvSpPr>
        <p:spPr/>
        <p:txBody>
          <a:bodyPr/>
          <a:lstStyle/>
          <a:p>
            <a:pPr>
              <a:spcAft>
                <a:spcPts val="4800"/>
              </a:spcAft>
            </a:pPr>
            <a:r>
              <a:rPr lang="en-US" b="1" dirty="0" smtClean="0">
                <a:solidFill>
                  <a:srgbClr val="800000"/>
                </a:solidFill>
              </a:rPr>
              <a:t>Pioneer Databases: </a:t>
            </a:r>
            <a:r>
              <a:rPr lang="en-US" dirty="0" smtClean="0"/>
              <a:t>magazine, journal, newspaper, &amp; encyclopedia articles, video, audio</a:t>
            </a:r>
          </a:p>
          <a:p>
            <a:r>
              <a:rPr lang="en-US" b="1" dirty="0" smtClean="0">
                <a:solidFill>
                  <a:srgbClr val="800000"/>
                </a:solidFill>
              </a:rPr>
              <a:t>Search Engines: </a:t>
            </a:r>
            <a:r>
              <a:rPr lang="en-US" dirty="0" smtClean="0"/>
              <a:t>Free personal &amp; commercial web pages, current news &amp; information; government information; advertisements; chat rooms, newsgroups, </a:t>
            </a:r>
            <a:r>
              <a:rPr lang="en-US" dirty="0" err="1" smtClean="0"/>
              <a:t>listservs</a:t>
            </a:r>
            <a:endParaRPr lang="en-US" dirty="0"/>
          </a:p>
        </p:txBody>
      </p:sp>
    </p:spTree>
    <p:extLst>
      <p:ext uri="{BB962C8B-B14F-4D97-AF65-F5344CB8AC3E}">
        <p14:creationId xmlns:p14="http://schemas.microsoft.com/office/powerpoint/2010/main" val="53683442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2" descr="tobacco.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9600" y="785813"/>
            <a:ext cx="8153400" cy="5538787"/>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220728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2" descr="Smoking.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447800"/>
            <a:ext cx="7662863" cy="4052888"/>
          </a:xfrm>
          <a:prstGeom prst="rect">
            <a:avLst/>
          </a:prstGeom>
          <a:noFill/>
          <a:ln w="158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90552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ChangeArrowheads="1"/>
          </p:cNvSpPr>
          <p:nvPr/>
        </p:nvSpPr>
        <p:spPr bwMode="auto">
          <a:xfrm>
            <a:off x="838200" y="838200"/>
            <a:ext cx="75438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800" dirty="0">
                <a:latin typeface="Calibri" charset="0"/>
              </a:rPr>
              <a:t>To use subject headings effectively, it is best to start with a keyword search.  Find a book or article using the keywords from your research question.   </a:t>
            </a:r>
          </a:p>
        </p:txBody>
      </p:sp>
      <p:pic>
        <p:nvPicPr>
          <p:cNvPr id="2" name="Picture 1"/>
          <p:cNvPicPr>
            <a:picLocks noChangeAspect="1"/>
          </p:cNvPicPr>
          <p:nvPr/>
        </p:nvPicPr>
        <p:blipFill>
          <a:blip r:embed="rId2"/>
          <a:stretch>
            <a:fillRect/>
          </a:stretch>
        </p:blipFill>
        <p:spPr>
          <a:xfrm>
            <a:off x="1111199" y="2414234"/>
            <a:ext cx="7077364" cy="4049770"/>
          </a:xfrm>
          <a:prstGeom prst="rect">
            <a:avLst/>
          </a:prstGeom>
        </p:spPr>
      </p:pic>
      <p:sp>
        <p:nvSpPr>
          <p:cNvPr id="5" name="Rounded Rectangular Callout 4"/>
          <p:cNvSpPr/>
          <p:nvPr/>
        </p:nvSpPr>
        <p:spPr>
          <a:xfrm flipH="1">
            <a:off x="5131596" y="2804835"/>
            <a:ext cx="1218610" cy="457200"/>
          </a:xfrm>
          <a:prstGeom prst="wedgeRoundRectCallou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w="57150" cmpd="sng">
            <a:solidFill>
              <a:schemeClr val="accent2"/>
            </a:solidFill>
          </a:ln>
          <a:effectLst>
            <a:innerShdw blurRad="63500" dist="50800" dir="2700000">
              <a:prstClr val="black">
                <a:alpha val="50000"/>
              </a:prstClr>
            </a:innerShdw>
          </a:effectLst>
          <a:scene3d>
            <a:camera prst="obliqueBottomLeft"/>
            <a:lightRig rig="threePt" dir="t"/>
          </a:scene3d>
        </p:spPr>
        <p:style>
          <a:lnRef idx="1">
            <a:schemeClr val="accent1"/>
          </a:lnRef>
          <a:fillRef idx="3">
            <a:schemeClr val="accent1"/>
          </a:fillRef>
          <a:effectRef idx="2">
            <a:schemeClr val="accent1"/>
          </a:effectRef>
          <a:fontRef idx="minor">
            <a:schemeClr val="lt1"/>
          </a:fontRef>
        </p:style>
        <p:txBody>
          <a:bodyPr/>
          <a:lstStyle/>
          <a:p>
            <a:r>
              <a:rPr lang="en-US" dirty="0" smtClean="0">
                <a:ln w="9525" cmpd="sng">
                  <a:solidFill>
                    <a:schemeClr val="accent2"/>
                  </a:solidFill>
                </a:ln>
                <a:solidFill>
                  <a:schemeClr val="accent2"/>
                </a:solidFill>
              </a:rPr>
              <a:t>KEYWORD</a:t>
            </a:r>
            <a:endParaRPr lang="en-US" dirty="0">
              <a:ln w="9525" cmpd="sng">
                <a:solidFill>
                  <a:schemeClr val="accent2"/>
                </a:solidFill>
              </a:ln>
              <a:solidFill>
                <a:schemeClr val="accent2"/>
              </a:solidFill>
            </a:endParaRPr>
          </a:p>
        </p:txBody>
      </p:sp>
      <p:sp>
        <p:nvSpPr>
          <p:cNvPr id="7" name="Rounded Rectangular Callout 6"/>
          <p:cNvSpPr/>
          <p:nvPr/>
        </p:nvSpPr>
        <p:spPr>
          <a:xfrm>
            <a:off x="2173522" y="3262035"/>
            <a:ext cx="1173689" cy="435727"/>
          </a:xfrm>
          <a:prstGeom prst="wedgeRoundRectCallou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w="57150" cmpd="sng">
            <a:solidFill>
              <a:srgbClr val="C0504D"/>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accent2"/>
                </a:solidFill>
              </a:rPr>
              <a:t>BOOLEAN</a:t>
            </a:r>
            <a:endParaRPr lang="en-US" dirty="0">
              <a:solidFill>
                <a:schemeClr val="accent2"/>
              </a:solidFill>
            </a:endParaRPr>
          </a:p>
        </p:txBody>
      </p:sp>
    </p:spTree>
    <p:extLst>
      <p:ext uri="{BB962C8B-B14F-4D97-AF65-F5344CB8AC3E}">
        <p14:creationId xmlns:p14="http://schemas.microsoft.com/office/powerpoint/2010/main" val="382459724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Content Placeholder 2"/>
          <p:cNvSpPr>
            <a:spLocks noGrp="1"/>
          </p:cNvSpPr>
          <p:nvPr>
            <p:ph idx="1"/>
          </p:nvPr>
        </p:nvSpPr>
        <p:spPr>
          <a:xfrm>
            <a:off x="457200" y="1600200"/>
            <a:ext cx="8229600" cy="4525963"/>
          </a:xfrm>
        </p:spPr>
        <p:txBody>
          <a:bodyPr/>
          <a:lstStyle/>
          <a:p>
            <a:pPr>
              <a:buFont typeface="Arial" charset="0"/>
              <a:buNone/>
            </a:pPr>
            <a:r>
              <a:rPr lang="en-US" dirty="0">
                <a:latin typeface="Calibri" charset="0"/>
              </a:rPr>
              <a:t>	Keep in mind that catalogs and article databases may use different descriptors for different terms.  One database might use the term </a:t>
            </a:r>
            <a:r>
              <a:rPr lang="en-US" i="1" dirty="0">
                <a:latin typeface="Calibri" charset="0"/>
              </a:rPr>
              <a:t>movie</a:t>
            </a:r>
            <a:r>
              <a:rPr lang="en-US" dirty="0">
                <a:latin typeface="Calibri" charset="0"/>
              </a:rPr>
              <a:t>, while another might use the term </a:t>
            </a:r>
            <a:r>
              <a:rPr lang="en-US" i="1" dirty="0">
                <a:latin typeface="Calibri" charset="0"/>
              </a:rPr>
              <a:t>motion picture</a:t>
            </a:r>
            <a:r>
              <a:rPr lang="en-US" dirty="0">
                <a:latin typeface="Calibri" charset="0"/>
              </a:rPr>
              <a:t>.  To determine which term is used, do a keyword search and look at the subjects listed.  </a:t>
            </a:r>
          </a:p>
        </p:txBody>
      </p:sp>
    </p:spTree>
    <p:extLst>
      <p:ext uri="{BB962C8B-B14F-4D97-AF65-F5344CB8AC3E}">
        <p14:creationId xmlns:p14="http://schemas.microsoft.com/office/powerpoint/2010/main" val="401355874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457200" y="762000"/>
            <a:ext cx="8229600" cy="1143000"/>
          </a:xfrm>
        </p:spPr>
        <p:txBody>
          <a:bodyPr/>
          <a:lstStyle/>
          <a:p>
            <a:pPr eaLnBrk="1" hangingPunct="1"/>
            <a:r>
              <a:rPr lang="en-US">
                <a:latin typeface="Calibri" charset="0"/>
              </a:rPr>
              <a:t>Quotation Marks and Truncation</a:t>
            </a:r>
          </a:p>
        </p:txBody>
      </p:sp>
      <p:sp>
        <p:nvSpPr>
          <p:cNvPr id="3" name="Content Placeholder 2"/>
          <p:cNvSpPr>
            <a:spLocks noGrp="1"/>
          </p:cNvSpPr>
          <p:nvPr>
            <p:ph idx="1"/>
          </p:nvPr>
        </p:nvSpPr>
        <p:spPr/>
        <p:txBody>
          <a:bodyPr>
            <a:normAutofit/>
          </a:bodyPr>
          <a:lstStyle/>
          <a:p>
            <a:pPr marL="990600" lvl="1" indent="-533400" eaLnBrk="1" hangingPunct="1">
              <a:buFont typeface="Arial" charset="0"/>
              <a:buNone/>
              <a:defRPr/>
            </a:pPr>
            <a:endParaRPr lang="en-US" dirty="0" smtClean="0">
              <a:ea typeface="+mn-ea"/>
            </a:endParaRPr>
          </a:p>
          <a:p>
            <a:pPr marL="457200" lvl="1" indent="0" eaLnBrk="1" hangingPunct="1">
              <a:buFont typeface="Arial" charset="0"/>
              <a:buNone/>
              <a:defRPr/>
            </a:pPr>
            <a:r>
              <a:rPr lang="en-US" sz="3200" dirty="0" smtClean="0">
                <a:ea typeface="+mn-ea"/>
              </a:rPr>
              <a:t>In </a:t>
            </a:r>
            <a:r>
              <a:rPr lang="en-US" sz="3200" dirty="0" smtClean="0">
                <a:solidFill>
                  <a:schemeClr val="tx2">
                    <a:lumMod val="60000"/>
                    <a:lumOff val="40000"/>
                  </a:schemeClr>
                </a:solidFill>
                <a:ea typeface="+mn-ea"/>
              </a:rPr>
              <a:t>library catalogs</a:t>
            </a:r>
            <a:r>
              <a:rPr lang="en-US" sz="3200" dirty="0" smtClean="0">
                <a:ea typeface="+mn-ea"/>
              </a:rPr>
              <a:t> and </a:t>
            </a:r>
            <a:r>
              <a:rPr lang="en-US" sz="3200" dirty="0" smtClean="0">
                <a:solidFill>
                  <a:srgbClr val="7030A0"/>
                </a:solidFill>
                <a:ea typeface="+mn-ea"/>
              </a:rPr>
              <a:t>article databases</a:t>
            </a:r>
            <a:r>
              <a:rPr lang="en-US" sz="3200" dirty="0" smtClean="0">
                <a:ea typeface="+mn-ea"/>
              </a:rPr>
              <a:t>, the two most helpful advanced search techniques are:</a:t>
            </a:r>
          </a:p>
          <a:p>
            <a:pPr marL="1371600" lvl="2" indent="-457200" eaLnBrk="1" hangingPunct="1">
              <a:buFont typeface="Arial" charset="0"/>
              <a:buAutoNum type="arabicParenR"/>
              <a:defRPr/>
            </a:pPr>
            <a:r>
              <a:rPr lang="en-US" sz="3200" dirty="0" smtClean="0">
                <a:solidFill>
                  <a:srgbClr val="00B050"/>
                </a:solidFill>
                <a:ea typeface="+mn-ea"/>
              </a:rPr>
              <a:t>Quotation Marks</a:t>
            </a:r>
          </a:p>
          <a:p>
            <a:pPr marL="1371600" lvl="2" indent="-457200" eaLnBrk="1" hangingPunct="1">
              <a:buFont typeface="Arial" charset="0"/>
              <a:buAutoNum type="arabicParenR"/>
              <a:defRPr/>
            </a:pPr>
            <a:r>
              <a:rPr lang="en-US" sz="3200" dirty="0" smtClean="0">
                <a:solidFill>
                  <a:schemeClr val="accent6">
                    <a:lumMod val="75000"/>
                  </a:schemeClr>
                </a:solidFill>
                <a:ea typeface="+mn-ea"/>
              </a:rPr>
              <a:t>Truncation or Wild Card</a:t>
            </a:r>
          </a:p>
        </p:txBody>
      </p:sp>
    </p:spTree>
    <p:extLst>
      <p:ext uri="{BB962C8B-B14F-4D97-AF65-F5344CB8AC3E}">
        <p14:creationId xmlns:p14="http://schemas.microsoft.com/office/powerpoint/2010/main" val="264550234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a:xfrm>
            <a:off x="457200" y="533400"/>
            <a:ext cx="8229600" cy="1143000"/>
          </a:xfrm>
        </p:spPr>
        <p:txBody>
          <a:bodyPr/>
          <a:lstStyle/>
          <a:p>
            <a:pPr eaLnBrk="1" hangingPunct="1"/>
            <a:r>
              <a:rPr lang="en-US">
                <a:latin typeface="Calibri" charset="0"/>
              </a:rPr>
              <a:t>Quotation Marks</a:t>
            </a:r>
          </a:p>
        </p:txBody>
      </p:sp>
      <p:sp>
        <p:nvSpPr>
          <p:cNvPr id="15363" name="Content Placeholder 2"/>
          <p:cNvSpPr>
            <a:spLocks noGrp="1"/>
          </p:cNvSpPr>
          <p:nvPr>
            <p:ph idx="1"/>
          </p:nvPr>
        </p:nvSpPr>
        <p:spPr/>
        <p:txBody>
          <a:bodyPr/>
          <a:lstStyle/>
          <a:p>
            <a:pPr marL="342900" lvl="1" indent="-342900" eaLnBrk="1" hangingPunct="1">
              <a:buFont typeface="Arial" charset="0"/>
              <a:buNone/>
            </a:pPr>
            <a:r>
              <a:rPr lang="en-US">
                <a:latin typeface="Calibri" charset="0"/>
              </a:rPr>
              <a:t>	</a:t>
            </a:r>
            <a:r>
              <a:rPr lang="en-US">
                <a:solidFill>
                  <a:srgbClr val="E46C0A"/>
                </a:solidFill>
                <a:latin typeface="Calibri" charset="0"/>
              </a:rPr>
              <a:t>Quotation marks </a:t>
            </a:r>
            <a:r>
              <a:rPr lang="en-US">
                <a:latin typeface="Calibri" charset="0"/>
              </a:rPr>
              <a:t>are used around </a:t>
            </a:r>
            <a:r>
              <a:rPr lang="en-US">
                <a:solidFill>
                  <a:srgbClr val="00B050"/>
                </a:solidFill>
                <a:latin typeface="Calibri" charset="0"/>
              </a:rPr>
              <a:t>phrases</a:t>
            </a:r>
            <a:r>
              <a:rPr lang="en-US">
                <a:latin typeface="Calibri" charset="0"/>
              </a:rPr>
              <a:t>. By using quotations marks, you are telling the computer to only bring back pages with the terms you typed in the exact order you typed them.</a:t>
            </a:r>
          </a:p>
          <a:p>
            <a:pPr marL="342900" lvl="1" indent="-342900" eaLnBrk="1" hangingPunct="1">
              <a:buFont typeface="Arial" charset="0"/>
              <a:buNone/>
            </a:pPr>
            <a:endParaRPr lang="en-US">
              <a:latin typeface="Calibri" charset="0"/>
            </a:endParaRPr>
          </a:p>
          <a:p>
            <a:pPr marL="342900" lvl="1" indent="-342900" eaLnBrk="1" hangingPunct="1">
              <a:buFont typeface="Arial" charset="0"/>
              <a:buNone/>
            </a:pPr>
            <a:r>
              <a:rPr lang="en-US">
                <a:latin typeface="Calibri" charset="0"/>
              </a:rPr>
              <a:t>	Example:</a:t>
            </a:r>
          </a:p>
          <a:p>
            <a:pPr marL="342900" lvl="1" indent="-342900" eaLnBrk="1" hangingPunct="1">
              <a:buFont typeface="Arial" charset="0"/>
              <a:buNone/>
            </a:pPr>
            <a:r>
              <a:rPr lang="en-US">
                <a:latin typeface="Calibri" charset="0"/>
              </a:rPr>
              <a:t>    </a:t>
            </a:r>
            <a:r>
              <a:rPr lang="ja-JP" altLang="en-US">
                <a:solidFill>
                  <a:srgbClr val="E46C0A"/>
                </a:solidFill>
                <a:latin typeface="Calibri" charset="0"/>
              </a:rPr>
              <a:t>“</a:t>
            </a:r>
            <a:r>
              <a:rPr lang="en-US" altLang="ja-JP" sz="2400">
                <a:solidFill>
                  <a:srgbClr val="E46C0A"/>
                </a:solidFill>
                <a:latin typeface="Calibri" charset="0"/>
              </a:rPr>
              <a:t>health care reform</a:t>
            </a:r>
            <a:r>
              <a:rPr lang="ja-JP" altLang="en-US" sz="2400">
                <a:solidFill>
                  <a:srgbClr val="E46C0A"/>
                </a:solidFill>
                <a:latin typeface="Calibri" charset="0"/>
              </a:rPr>
              <a:t>”</a:t>
            </a:r>
            <a:r>
              <a:rPr lang="en-US" altLang="ja-JP" sz="2400">
                <a:solidFill>
                  <a:srgbClr val="E46C0A"/>
                </a:solidFill>
                <a:latin typeface="Calibri" charset="0"/>
              </a:rPr>
              <a:t> </a:t>
            </a:r>
          </a:p>
          <a:p>
            <a:pPr marL="342900" lvl="1" indent="-342900" eaLnBrk="1" hangingPunct="1">
              <a:buFont typeface="Arial" charset="0"/>
              <a:buNone/>
            </a:pPr>
            <a:r>
              <a:rPr lang="en-US" sz="2400" i="1">
                <a:solidFill>
                  <a:srgbClr val="E46C0A"/>
                </a:solidFill>
                <a:latin typeface="Calibri" charset="0"/>
              </a:rPr>
              <a:t>	</a:t>
            </a:r>
            <a:r>
              <a:rPr lang="en-US" sz="2400" i="1">
                <a:latin typeface="Calibri" charset="0"/>
              </a:rPr>
              <a:t>instead of</a:t>
            </a:r>
            <a:r>
              <a:rPr lang="en-US" sz="2400">
                <a:latin typeface="Calibri" charset="0"/>
              </a:rPr>
              <a:t> </a:t>
            </a:r>
          </a:p>
          <a:p>
            <a:pPr marL="342900" lvl="1" indent="-342900" eaLnBrk="1" hangingPunct="1">
              <a:buFont typeface="Arial" charset="0"/>
              <a:buNone/>
            </a:pPr>
            <a:r>
              <a:rPr lang="en-US" sz="2400">
                <a:solidFill>
                  <a:srgbClr val="558ED5"/>
                </a:solidFill>
                <a:latin typeface="Calibri" charset="0"/>
              </a:rPr>
              <a:t>	health</a:t>
            </a:r>
            <a:r>
              <a:rPr lang="en-US" sz="2400">
                <a:latin typeface="Calibri" charset="0"/>
              </a:rPr>
              <a:t> AND </a:t>
            </a:r>
            <a:r>
              <a:rPr lang="en-US" sz="2400">
                <a:solidFill>
                  <a:srgbClr val="00B050"/>
                </a:solidFill>
                <a:latin typeface="Calibri" charset="0"/>
              </a:rPr>
              <a:t>care</a:t>
            </a:r>
            <a:r>
              <a:rPr lang="en-US" sz="2400">
                <a:latin typeface="Calibri" charset="0"/>
              </a:rPr>
              <a:t> AND </a:t>
            </a:r>
            <a:r>
              <a:rPr lang="en-US" sz="2400">
                <a:solidFill>
                  <a:srgbClr val="E46C0A"/>
                </a:solidFill>
                <a:latin typeface="Calibri" charset="0"/>
              </a:rPr>
              <a:t>reform</a:t>
            </a:r>
            <a:endParaRPr lang="en-US">
              <a:solidFill>
                <a:srgbClr val="E46C0A"/>
              </a:solidFill>
              <a:latin typeface="Calibri" charset="0"/>
            </a:endParaRPr>
          </a:p>
        </p:txBody>
      </p:sp>
    </p:spTree>
    <p:extLst>
      <p:ext uri="{BB962C8B-B14F-4D97-AF65-F5344CB8AC3E}">
        <p14:creationId xmlns:p14="http://schemas.microsoft.com/office/powerpoint/2010/main" val="390214175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0"/>
                                          </p:stCondLst>
                                        </p:cTn>
                                        <p:tgtEl>
                                          <p:spTgt spid="15363">
                                            <p:txEl>
                                              <p:pRg st="3" end="3"/>
                                            </p:txEl>
                                          </p:spTgt>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nodeType="afterEffect">
                                  <p:stCondLst>
                                    <p:cond delay="0"/>
                                  </p:stCondLst>
                                  <p:childTnLst>
                                    <p:set>
                                      <p:cBhvr>
                                        <p:cTn id="9" dur="1" fill="hold">
                                          <p:stCondLst>
                                            <p:cond delay="1249"/>
                                          </p:stCondLst>
                                        </p:cTn>
                                        <p:tgtEl>
                                          <p:spTgt spid="15363">
                                            <p:txEl>
                                              <p:pRg st="4" end="4"/>
                                            </p:txEl>
                                          </p:spTgt>
                                        </p:tgtEl>
                                        <p:attrNameLst>
                                          <p:attrName>style.visibility</p:attrName>
                                        </p:attrNameLst>
                                      </p:cBhvr>
                                      <p:to>
                                        <p:strVal val="visible"/>
                                      </p:to>
                                    </p:set>
                                  </p:childTnLst>
                                </p:cTn>
                              </p:par>
                            </p:childTnLst>
                          </p:cTn>
                        </p:par>
                        <p:par>
                          <p:cTn id="10" fill="hold" nodeType="afterGroup">
                            <p:stCondLst>
                              <p:cond delay="1250"/>
                            </p:stCondLst>
                            <p:childTnLst>
                              <p:par>
                                <p:cTn id="11" presetID="1" presetClass="entr" presetSubtype="0" fill="hold" nodeType="afterEffect">
                                  <p:stCondLst>
                                    <p:cond delay="0"/>
                                  </p:stCondLst>
                                  <p:childTnLst>
                                    <p:set>
                                      <p:cBhvr>
                                        <p:cTn id="12" dur="1" fill="hold">
                                          <p:stCondLst>
                                            <p:cond delay="1249"/>
                                          </p:stCondLst>
                                        </p:cTn>
                                        <p:tgtEl>
                                          <p:spTgt spid="1536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Content Placeholder 2"/>
          <p:cNvSpPr>
            <a:spLocks noGrp="1"/>
          </p:cNvSpPr>
          <p:nvPr>
            <p:ph idx="4294967295"/>
          </p:nvPr>
        </p:nvSpPr>
        <p:spPr>
          <a:xfrm>
            <a:off x="457200" y="457200"/>
            <a:ext cx="8229600" cy="2514600"/>
          </a:xfrm>
        </p:spPr>
        <p:txBody>
          <a:bodyPr>
            <a:normAutofit lnSpcReduction="10000"/>
          </a:bodyPr>
          <a:lstStyle/>
          <a:p>
            <a:pPr>
              <a:buFont typeface="Arial" charset="0"/>
              <a:buNone/>
            </a:pPr>
            <a:r>
              <a:rPr lang="en-US">
                <a:latin typeface="Calibri" charset="0"/>
              </a:rPr>
              <a:t>	</a:t>
            </a:r>
            <a:r>
              <a:rPr lang="en-US" sz="2800">
                <a:latin typeface="Calibri" charset="0"/>
              </a:rPr>
              <a:t>For example, if you are interested in finding information on social networking, it is best to search for </a:t>
            </a:r>
            <a:r>
              <a:rPr lang="ja-JP" altLang="en-US" sz="2800">
                <a:solidFill>
                  <a:srgbClr val="0070C0"/>
                </a:solidFill>
                <a:latin typeface="Calibri" charset="0"/>
              </a:rPr>
              <a:t>“</a:t>
            </a:r>
            <a:r>
              <a:rPr lang="en-US" altLang="ja-JP" sz="2800">
                <a:solidFill>
                  <a:srgbClr val="0070C0"/>
                </a:solidFill>
                <a:latin typeface="Calibri" charset="0"/>
              </a:rPr>
              <a:t>social networking</a:t>
            </a:r>
            <a:r>
              <a:rPr lang="ja-JP" altLang="en-US" sz="2800">
                <a:solidFill>
                  <a:srgbClr val="0070C0"/>
                </a:solidFill>
                <a:latin typeface="Calibri" charset="0"/>
              </a:rPr>
              <a:t>”</a:t>
            </a:r>
            <a:r>
              <a:rPr lang="en-US" altLang="ja-JP" sz="2800">
                <a:solidFill>
                  <a:srgbClr val="0070C0"/>
                </a:solidFill>
                <a:latin typeface="Calibri" charset="0"/>
              </a:rPr>
              <a:t> </a:t>
            </a:r>
            <a:r>
              <a:rPr lang="en-US" altLang="ja-JP" sz="2800">
                <a:latin typeface="Calibri" charset="0"/>
              </a:rPr>
              <a:t>in quotation marks.  Otherwise, the computer might search for </a:t>
            </a:r>
            <a:r>
              <a:rPr lang="en-US" altLang="ja-JP" sz="2800">
                <a:solidFill>
                  <a:srgbClr val="0070C0"/>
                </a:solidFill>
                <a:latin typeface="Calibri" charset="0"/>
              </a:rPr>
              <a:t>social AND networking </a:t>
            </a:r>
            <a:r>
              <a:rPr lang="en-US" altLang="ja-JP" sz="2800">
                <a:latin typeface="Calibri" charset="0"/>
              </a:rPr>
              <a:t>and find many more </a:t>
            </a:r>
            <a:r>
              <a:rPr lang="en-US" altLang="ja-JP" sz="2800">
                <a:solidFill>
                  <a:srgbClr val="0070C0"/>
                </a:solidFill>
                <a:latin typeface="Calibri" charset="0"/>
              </a:rPr>
              <a:t>irrelevant</a:t>
            </a:r>
            <a:r>
              <a:rPr lang="en-US" altLang="ja-JP" sz="2800">
                <a:solidFill>
                  <a:srgbClr val="00B0F0"/>
                </a:solidFill>
                <a:latin typeface="Calibri" charset="0"/>
              </a:rPr>
              <a:t> </a:t>
            </a:r>
            <a:r>
              <a:rPr lang="en-US" altLang="ja-JP" sz="2800">
                <a:latin typeface="Calibri" charset="0"/>
              </a:rPr>
              <a:t>results.</a:t>
            </a:r>
            <a:endParaRPr lang="en-US" sz="2800">
              <a:latin typeface="Calibri" charset="0"/>
            </a:endParaRPr>
          </a:p>
        </p:txBody>
      </p:sp>
      <p:pic>
        <p:nvPicPr>
          <p:cNvPr id="22530" name="Picture 8" descr="SIRSSearch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4400" y="3028950"/>
            <a:ext cx="2838450" cy="351472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22531" name="Picture 9" descr="SIRSSearch2.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3028950"/>
            <a:ext cx="2895600" cy="351472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480561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pPr eaLnBrk="1" hangingPunct="1"/>
            <a:r>
              <a:rPr lang="en-US">
                <a:latin typeface="Calibri" charset="0"/>
              </a:rPr>
              <a:t>Truncation</a:t>
            </a:r>
          </a:p>
        </p:txBody>
      </p:sp>
      <p:sp>
        <p:nvSpPr>
          <p:cNvPr id="3" name="Content Placeholder 2"/>
          <p:cNvSpPr>
            <a:spLocks noGrp="1"/>
          </p:cNvSpPr>
          <p:nvPr>
            <p:ph idx="1"/>
          </p:nvPr>
        </p:nvSpPr>
        <p:spPr>
          <a:xfrm>
            <a:off x="457200" y="2081213"/>
            <a:ext cx="3962400" cy="4525962"/>
          </a:xfrm>
        </p:spPr>
        <p:txBody>
          <a:bodyPr rtlCol="0">
            <a:normAutofit fontScale="47500" lnSpcReduction="20000"/>
          </a:bodyPr>
          <a:lstStyle/>
          <a:p>
            <a:pPr eaLnBrk="1" fontAlgn="auto" hangingPunct="1">
              <a:spcAft>
                <a:spcPts val="0"/>
              </a:spcAft>
              <a:buFont typeface="Arial" pitchFamily="34" charset="0"/>
              <a:buNone/>
              <a:defRPr/>
            </a:pPr>
            <a:r>
              <a:rPr lang="en-US" dirty="0" smtClean="0">
                <a:ea typeface="+mn-ea"/>
                <a:cs typeface="+mn-cs"/>
              </a:rPr>
              <a:t> 	</a:t>
            </a:r>
          </a:p>
          <a:p>
            <a:pPr eaLnBrk="1" fontAlgn="auto" hangingPunct="1">
              <a:spcAft>
                <a:spcPts val="0"/>
              </a:spcAft>
              <a:buFont typeface="Arial" pitchFamily="34" charset="0"/>
              <a:buNone/>
              <a:defRPr/>
            </a:pPr>
            <a:r>
              <a:rPr lang="en-US" dirty="0">
                <a:ea typeface="+mn-ea"/>
                <a:cs typeface="+mn-cs"/>
              </a:rPr>
              <a:t>	</a:t>
            </a:r>
            <a:r>
              <a:rPr lang="en-US" sz="4600" dirty="0" smtClean="0">
                <a:ea typeface="+mn-ea"/>
                <a:cs typeface="+mn-cs"/>
              </a:rPr>
              <a:t>Truncation means to chop off.  When you truncate you chop off the end of the word, so the computer can search for multiple endings. </a:t>
            </a:r>
          </a:p>
          <a:p>
            <a:pPr eaLnBrk="1" fontAlgn="auto" hangingPunct="1">
              <a:spcAft>
                <a:spcPts val="0"/>
              </a:spcAft>
              <a:buFont typeface="Arial" pitchFamily="34" charset="0"/>
              <a:buNone/>
              <a:defRPr/>
            </a:pPr>
            <a:endParaRPr lang="en-US" sz="4600" dirty="0">
              <a:ea typeface="+mn-ea"/>
              <a:cs typeface="+mn-cs"/>
            </a:endParaRPr>
          </a:p>
          <a:p>
            <a:pPr eaLnBrk="1" fontAlgn="auto" hangingPunct="1">
              <a:spcAft>
                <a:spcPts val="0"/>
              </a:spcAft>
              <a:buFont typeface="Arial" pitchFamily="34" charset="0"/>
              <a:buNone/>
              <a:defRPr/>
            </a:pPr>
            <a:r>
              <a:rPr lang="en-US" sz="4600" dirty="0" smtClean="0">
                <a:ea typeface="+mn-ea"/>
                <a:cs typeface="+mn-cs"/>
              </a:rPr>
              <a:t>	For example, your research question includes the keyword </a:t>
            </a:r>
            <a:r>
              <a:rPr lang="en-US" sz="4600" dirty="0" smtClean="0">
                <a:solidFill>
                  <a:srgbClr val="00B050"/>
                </a:solidFill>
                <a:ea typeface="+mn-ea"/>
                <a:cs typeface="+mn-cs"/>
              </a:rPr>
              <a:t>education</a:t>
            </a:r>
            <a:r>
              <a:rPr lang="en-US" sz="4600" dirty="0" smtClean="0">
                <a:ea typeface="+mn-ea"/>
                <a:cs typeface="+mn-cs"/>
              </a:rPr>
              <a:t>.  You can truncate education, so that the computer will find all of the word ending variations.</a:t>
            </a:r>
          </a:p>
          <a:p>
            <a:pPr eaLnBrk="1" fontAlgn="auto" hangingPunct="1">
              <a:spcAft>
                <a:spcPts val="0"/>
              </a:spcAft>
              <a:buFont typeface="Arial" pitchFamily="34" charset="0"/>
              <a:buNone/>
              <a:defRPr/>
            </a:pPr>
            <a:endParaRPr lang="en-US" sz="4400" dirty="0" smtClean="0">
              <a:ea typeface="+mn-ea"/>
              <a:cs typeface="+mn-cs"/>
            </a:endParaRPr>
          </a:p>
          <a:p>
            <a:pPr eaLnBrk="1" fontAlgn="auto" hangingPunct="1">
              <a:spcAft>
                <a:spcPts val="0"/>
              </a:spcAft>
              <a:buFont typeface="Arial" pitchFamily="34" charset="0"/>
              <a:buNone/>
              <a:defRPr/>
            </a:pPr>
            <a:r>
              <a:rPr lang="en-US" sz="4400" dirty="0" smtClean="0">
                <a:ea typeface="+mn-ea"/>
                <a:cs typeface="+mn-cs"/>
              </a:rPr>
              <a:t>	</a:t>
            </a:r>
            <a:endParaRPr lang="en-US" sz="4400" dirty="0">
              <a:solidFill>
                <a:srgbClr val="FF0000"/>
              </a:solidFill>
              <a:ea typeface="+mn-ea"/>
              <a:cs typeface="+mn-cs"/>
            </a:endParaRPr>
          </a:p>
          <a:p>
            <a:pPr eaLnBrk="1" fontAlgn="auto" hangingPunct="1">
              <a:spcAft>
                <a:spcPts val="0"/>
              </a:spcAft>
              <a:buFont typeface="Arial" pitchFamily="34" charset="0"/>
              <a:buNone/>
              <a:defRPr/>
            </a:pPr>
            <a:endParaRPr lang="en-US" sz="4400" dirty="0" smtClean="0">
              <a:solidFill>
                <a:srgbClr val="00B050"/>
              </a:solidFill>
              <a:ea typeface="+mn-ea"/>
              <a:cs typeface="+mn-cs"/>
            </a:endParaRPr>
          </a:p>
        </p:txBody>
      </p:sp>
      <p:pic>
        <p:nvPicPr>
          <p:cNvPr id="24579" name="Picture 2" descr="C:\Documents and Settings\Ref\Local Settings\Temporary Internet Files\Content.IE5\KC384DG1\MMAG00525_0000[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04800" y="609600"/>
            <a:ext cx="1524000" cy="145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a:spLocks noChangeArrowheads="1"/>
          </p:cNvSpPr>
          <p:nvPr/>
        </p:nvSpPr>
        <p:spPr bwMode="auto">
          <a:xfrm>
            <a:off x="5334000" y="2286000"/>
            <a:ext cx="3048000" cy="25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t>Educat* will find: </a:t>
            </a:r>
          </a:p>
          <a:p>
            <a:pPr eaLnBrk="1" hangingPunct="1"/>
            <a:endParaRPr lang="en-US"/>
          </a:p>
          <a:p>
            <a:pPr eaLnBrk="1" hangingPunct="1"/>
            <a:r>
              <a:rPr lang="en-US"/>
              <a:t>Educat</a:t>
            </a:r>
            <a:r>
              <a:rPr lang="en-US">
                <a:solidFill>
                  <a:srgbClr val="00B050"/>
                </a:solidFill>
              </a:rPr>
              <a:t>ion</a:t>
            </a:r>
            <a:endParaRPr lang="en-US"/>
          </a:p>
          <a:p>
            <a:pPr eaLnBrk="1" hangingPunct="1"/>
            <a:r>
              <a:rPr lang="en-US"/>
              <a:t>Educat</a:t>
            </a:r>
            <a:r>
              <a:rPr lang="en-US">
                <a:solidFill>
                  <a:srgbClr val="00B050"/>
                </a:solidFill>
              </a:rPr>
              <a:t>e</a:t>
            </a:r>
            <a:r>
              <a:rPr lang="en-US"/>
              <a:t> </a:t>
            </a:r>
          </a:p>
          <a:p>
            <a:pPr eaLnBrk="1" hangingPunct="1"/>
            <a:r>
              <a:rPr lang="en-US"/>
              <a:t>Educat</a:t>
            </a:r>
            <a:r>
              <a:rPr lang="en-US">
                <a:solidFill>
                  <a:srgbClr val="00B050"/>
                </a:solidFill>
              </a:rPr>
              <a:t>ed</a:t>
            </a:r>
            <a:endParaRPr lang="en-US"/>
          </a:p>
          <a:p>
            <a:pPr eaLnBrk="1" hangingPunct="1"/>
            <a:r>
              <a:rPr lang="en-US"/>
              <a:t>Educat</a:t>
            </a:r>
            <a:r>
              <a:rPr lang="en-US">
                <a:solidFill>
                  <a:srgbClr val="00B050"/>
                </a:solidFill>
              </a:rPr>
              <a:t>ing</a:t>
            </a:r>
          </a:p>
          <a:p>
            <a:pPr eaLnBrk="1" hangingPunct="1"/>
            <a:endParaRPr lang="en-US" sz="1800"/>
          </a:p>
        </p:txBody>
      </p:sp>
    </p:spTree>
    <p:extLst>
      <p:ext uri="{BB962C8B-B14F-4D97-AF65-F5344CB8AC3E}">
        <p14:creationId xmlns:p14="http://schemas.microsoft.com/office/powerpoint/2010/main" val="249539419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999"/>
                                          </p:stCondLst>
                                        </p:cTn>
                                        <p:tgtEl>
                                          <p:spTgt spid="2">
                                            <p:txEl>
                                              <p:pRg st="2" end="2"/>
                                            </p:txEl>
                                          </p:spTgt>
                                        </p:tgtEl>
                                        <p:attrNameLst>
                                          <p:attrName>style.visibility</p:attrName>
                                        </p:attrNameLst>
                                      </p:cBhvr>
                                      <p:to>
                                        <p:strVal val="visible"/>
                                      </p:to>
                                    </p:set>
                                  </p:childTnLst>
                                </p:cTn>
                              </p:par>
                            </p:childTnLst>
                          </p:cTn>
                        </p:par>
                        <p:par>
                          <p:cTn id="7" fill="hold" nodeType="afterGroup">
                            <p:stCondLst>
                              <p:cond delay="1000"/>
                            </p:stCondLst>
                            <p:childTnLst>
                              <p:par>
                                <p:cTn id="8" presetID="1" presetClass="entr" presetSubtype="0" fill="hold" nodeType="afterEffect">
                                  <p:stCondLst>
                                    <p:cond delay="0"/>
                                  </p:stCondLst>
                                  <p:childTnLst>
                                    <p:set>
                                      <p:cBhvr>
                                        <p:cTn id="9" dur="1" fill="hold">
                                          <p:stCondLst>
                                            <p:cond delay="999"/>
                                          </p:stCondLst>
                                        </p:cTn>
                                        <p:tgtEl>
                                          <p:spTgt spid="2">
                                            <p:txEl>
                                              <p:pRg st="3" end="3"/>
                                            </p:txEl>
                                          </p:spTgt>
                                        </p:tgtEl>
                                        <p:attrNameLst>
                                          <p:attrName>style.visibility</p:attrName>
                                        </p:attrNameLst>
                                      </p:cBhvr>
                                      <p:to>
                                        <p:strVal val="visible"/>
                                      </p:to>
                                    </p:set>
                                  </p:childTnLst>
                                </p:cTn>
                              </p:par>
                            </p:childTnLst>
                          </p:cTn>
                        </p:par>
                        <p:par>
                          <p:cTn id="10" fill="hold" nodeType="afterGroup">
                            <p:stCondLst>
                              <p:cond delay="2000"/>
                            </p:stCondLst>
                            <p:childTnLst>
                              <p:par>
                                <p:cTn id="11" presetID="1" presetClass="entr" presetSubtype="0" fill="hold" nodeType="afterEffect">
                                  <p:stCondLst>
                                    <p:cond delay="0"/>
                                  </p:stCondLst>
                                  <p:childTnLst>
                                    <p:set>
                                      <p:cBhvr>
                                        <p:cTn id="12" dur="1" fill="hold">
                                          <p:stCondLst>
                                            <p:cond delay="999"/>
                                          </p:stCondLst>
                                        </p:cTn>
                                        <p:tgtEl>
                                          <p:spTgt spid="2">
                                            <p:txEl>
                                              <p:pRg st="4" end="4"/>
                                            </p:txEl>
                                          </p:spTgt>
                                        </p:tgtEl>
                                        <p:attrNameLst>
                                          <p:attrName>style.visibility</p:attrName>
                                        </p:attrNameLst>
                                      </p:cBhvr>
                                      <p:to>
                                        <p:strVal val="visible"/>
                                      </p:to>
                                    </p:set>
                                  </p:childTnLst>
                                </p:cTn>
                              </p:par>
                            </p:childTnLst>
                          </p:cTn>
                        </p:par>
                        <p:par>
                          <p:cTn id="13" fill="hold" nodeType="afterGroup">
                            <p:stCondLst>
                              <p:cond delay="3000"/>
                            </p:stCondLst>
                            <p:childTnLst>
                              <p:par>
                                <p:cTn id="14" presetID="1" presetClass="entr" presetSubtype="0" fill="hold" nodeType="afterEffect">
                                  <p:stCondLst>
                                    <p:cond delay="0"/>
                                  </p:stCondLst>
                                  <p:childTnLst>
                                    <p:set>
                                      <p:cBhvr>
                                        <p:cTn id="15" dur="1" fill="hold">
                                          <p:stCondLst>
                                            <p:cond delay="999"/>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ctrTitle"/>
          </p:nvPr>
        </p:nvSpPr>
        <p:spPr>
          <a:xfrm>
            <a:off x="685800" y="685800"/>
            <a:ext cx="7772400" cy="1828800"/>
          </a:xfrm>
        </p:spPr>
        <p:txBody>
          <a:bodyPr/>
          <a:lstStyle/>
          <a:p>
            <a:pPr eaLnBrk="1" hangingPunct="1"/>
            <a:r>
              <a:rPr lang="en-US">
                <a:latin typeface="Calibri" charset="0"/>
              </a:rPr>
              <a:t>The three Boolean operators are:</a:t>
            </a:r>
            <a:br>
              <a:rPr lang="en-US">
                <a:latin typeface="Calibri" charset="0"/>
              </a:rPr>
            </a:br>
            <a:endParaRPr lang="en-US">
              <a:latin typeface="Calibri" charset="0"/>
            </a:endParaRPr>
          </a:p>
        </p:txBody>
      </p:sp>
      <p:sp>
        <p:nvSpPr>
          <p:cNvPr id="18434" name="Subtitle 2"/>
          <p:cNvSpPr>
            <a:spLocks noGrp="1"/>
          </p:cNvSpPr>
          <p:nvPr>
            <p:ph type="subTitle" idx="1"/>
          </p:nvPr>
        </p:nvSpPr>
        <p:spPr>
          <a:xfrm>
            <a:off x="1371600" y="1600200"/>
            <a:ext cx="6400800" cy="2362200"/>
          </a:xfrm>
        </p:spPr>
        <p:txBody>
          <a:bodyPr>
            <a:normAutofit lnSpcReduction="10000"/>
          </a:bodyPr>
          <a:lstStyle/>
          <a:p>
            <a:pPr eaLnBrk="1" hangingPunct="1"/>
            <a:r>
              <a:rPr lang="en-US" sz="4400">
                <a:solidFill>
                  <a:srgbClr val="FF0000"/>
                </a:solidFill>
                <a:latin typeface="Calibri" charset="0"/>
              </a:rPr>
              <a:t>AND</a:t>
            </a:r>
          </a:p>
          <a:p>
            <a:pPr eaLnBrk="1" hangingPunct="1"/>
            <a:r>
              <a:rPr lang="en-US" sz="4400">
                <a:solidFill>
                  <a:srgbClr val="00B050"/>
                </a:solidFill>
                <a:latin typeface="Calibri" charset="0"/>
              </a:rPr>
              <a:t>OR</a:t>
            </a:r>
          </a:p>
          <a:p>
            <a:pPr eaLnBrk="1" hangingPunct="1"/>
            <a:r>
              <a:rPr lang="en-US" sz="4400">
                <a:solidFill>
                  <a:srgbClr val="0070C0"/>
                </a:solidFill>
                <a:latin typeface="Calibri" charset="0"/>
              </a:rPr>
              <a:t>NOT</a:t>
            </a:r>
          </a:p>
          <a:p>
            <a:pPr eaLnBrk="1" hangingPunct="1"/>
            <a:endParaRPr lang="en-US" sz="4400" i="1">
              <a:solidFill>
                <a:srgbClr val="FF0000"/>
              </a:solidFill>
              <a:latin typeface="Calibri" charset="0"/>
            </a:endParaRPr>
          </a:p>
        </p:txBody>
      </p:sp>
      <p:sp>
        <p:nvSpPr>
          <p:cNvPr id="14340" name="Rectangle 3"/>
          <p:cNvSpPr>
            <a:spLocks noChangeArrowheads="1"/>
          </p:cNvSpPr>
          <p:nvPr/>
        </p:nvSpPr>
        <p:spPr bwMode="auto">
          <a:xfrm>
            <a:off x="381000" y="4267200"/>
            <a:ext cx="84582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US" sz="4000" dirty="0">
                <a:latin typeface="+mj-lt"/>
                <a:ea typeface="+mn-ea"/>
                <a:cs typeface="Arial" charset="0"/>
              </a:rPr>
              <a:t>Boolean operators are used to expand or limit the number of results in a search.</a:t>
            </a:r>
          </a:p>
        </p:txBody>
      </p:sp>
    </p:spTree>
    <p:extLst>
      <p:ext uri="{BB962C8B-B14F-4D97-AF65-F5344CB8AC3E}">
        <p14:creationId xmlns:p14="http://schemas.microsoft.com/office/powerpoint/2010/main" val="290376700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ea typeface="+mj-ea"/>
                <a:cs typeface="+mj-cs"/>
              </a:rPr>
              <a:t>Diagrams visually explain how Boolean operators work.</a:t>
            </a:r>
          </a:p>
        </p:txBody>
      </p:sp>
      <p:sp>
        <p:nvSpPr>
          <p:cNvPr id="20482" name="TextBox 4"/>
          <p:cNvSpPr txBox="1">
            <a:spLocks noChangeArrowheads="1"/>
          </p:cNvSpPr>
          <p:nvPr/>
        </p:nvSpPr>
        <p:spPr bwMode="auto">
          <a:xfrm>
            <a:off x="152400" y="5791200"/>
            <a:ext cx="8839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a:t>  Use Boolean operators to connect and search for the keywords found in your research question.</a:t>
            </a:r>
          </a:p>
        </p:txBody>
      </p:sp>
      <p:pic>
        <p:nvPicPr>
          <p:cNvPr id="1536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1130300"/>
            <a:ext cx="5081588" cy="450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27753948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Process</a:t>
            </a:r>
            <a:endParaRPr lang="en-US" dirty="0"/>
          </a:p>
        </p:txBody>
      </p:sp>
      <p:sp>
        <p:nvSpPr>
          <p:cNvPr id="3" name="Content Placeholder 2"/>
          <p:cNvSpPr>
            <a:spLocks noGrp="1"/>
          </p:cNvSpPr>
          <p:nvPr>
            <p:ph idx="1"/>
          </p:nvPr>
        </p:nvSpPr>
        <p:spPr/>
        <p:txBody>
          <a:bodyPr>
            <a:normAutofit/>
          </a:bodyPr>
          <a:lstStyle/>
          <a:p>
            <a:r>
              <a:rPr lang="en-US" b="1" dirty="0" smtClean="0">
                <a:solidFill>
                  <a:srgbClr val="800000"/>
                </a:solidFill>
              </a:rPr>
              <a:t>Pioneer Databases: </a:t>
            </a:r>
          </a:p>
          <a:p>
            <a:endParaRPr lang="en-US" b="1" dirty="0">
              <a:solidFill>
                <a:srgbClr val="800000"/>
              </a:solidFill>
            </a:endParaRPr>
          </a:p>
          <a:p>
            <a:pPr marL="0" indent="0">
              <a:buNone/>
            </a:pPr>
            <a:endParaRPr lang="en-US" dirty="0" smtClean="0"/>
          </a:p>
          <a:p>
            <a:pPr marL="0" indent="0">
              <a:buNone/>
            </a:pPr>
            <a:endParaRPr lang="en-US" dirty="0"/>
          </a:p>
          <a:p>
            <a:pPr marL="0" indent="0">
              <a:buNone/>
            </a:pPr>
            <a:r>
              <a:rPr lang="en-US" dirty="0" smtClean="0"/>
              <a:t>Information comes from publishing groups and goes through a review process.  Publisher’s editors check the information for accuracy and reliability.</a:t>
            </a:r>
          </a:p>
        </p:txBody>
      </p:sp>
      <p:pic>
        <p:nvPicPr>
          <p:cNvPr id="6" name="Picture 5" descr="Pioneer - Utah's Online Library.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8401" y="2222500"/>
            <a:ext cx="1612900" cy="1079500"/>
          </a:xfrm>
          <a:prstGeom prst="rect">
            <a:avLst/>
          </a:prstGeom>
        </p:spPr>
      </p:pic>
      <p:pic>
        <p:nvPicPr>
          <p:cNvPr id="17" name="Picture 16"/>
          <p:cNvPicPr>
            <a:picLocks noChangeAspect="1"/>
          </p:cNvPicPr>
          <p:nvPr/>
        </p:nvPicPr>
        <p:blipFill>
          <a:blip r:embed="rId3"/>
          <a:stretch>
            <a:fillRect/>
          </a:stretch>
        </p:blipFill>
        <p:spPr>
          <a:xfrm>
            <a:off x="3641397" y="3107040"/>
            <a:ext cx="1054100" cy="254000"/>
          </a:xfrm>
          <a:prstGeom prst="rect">
            <a:avLst/>
          </a:prstGeom>
        </p:spPr>
      </p:pic>
      <p:pic>
        <p:nvPicPr>
          <p:cNvPr id="18" name="Picture 17"/>
          <p:cNvPicPr>
            <a:picLocks noChangeAspect="1"/>
          </p:cNvPicPr>
          <p:nvPr/>
        </p:nvPicPr>
        <p:blipFill>
          <a:blip r:embed="rId4"/>
          <a:stretch>
            <a:fillRect/>
          </a:stretch>
        </p:blipFill>
        <p:spPr>
          <a:xfrm>
            <a:off x="3643416" y="2178634"/>
            <a:ext cx="2857500" cy="254000"/>
          </a:xfrm>
          <a:prstGeom prst="rect">
            <a:avLst/>
          </a:prstGeom>
        </p:spPr>
      </p:pic>
      <p:pic>
        <p:nvPicPr>
          <p:cNvPr id="19" name="Picture 18"/>
          <p:cNvPicPr>
            <a:picLocks noChangeAspect="1"/>
          </p:cNvPicPr>
          <p:nvPr/>
        </p:nvPicPr>
        <p:blipFill>
          <a:blip r:embed="rId5"/>
          <a:stretch>
            <a:fillRect/>
          </a:stretch>
        </p:blipFill>
        <p:spPr>
          <a:xfrm>
            <a:off x="3440492" y="2497440"/>
            <a:ext cx="3394747" cy="518942"/>
          </a:xfrm>
          <a:prstGeom prst="rect">
            <a:avLst/>
          </a:prstGeom>
        </p:spPr>
      </p:pic>
      <p:pic>
        <p:nvPicPr>
          <p:cNvPr id="20" name="Picture 19"/>
          <p:cNvPicPr>
            <a:picLocks noChangeAspect="1"/>
          </p:cNvPicPr>
          <p:nvPr/>
        </p:nvPicPr>
        <p:blipFill>
          <a:blip r:embed="rId6"/>
          <a:stretch>
            <a:fillRect/>
          </a:stretch>
        </p:blipFill>
        <p:spPr>
          <a:xfrm>
            <a:off x="3501697" y="3429000"/>
            <a:ext cx="2387600" cy="457200"/>
          </a:xfrm>
          <a:prstGeom prst="rect">
            <a:avLst/>
          </a:prstGeom>
        </p:spPr>
      </p:pic>
    </p:spTree>
    <p:extLst>
      <p:ext uri="{BB962C8B-B14F-4D97-AF65-F5344CB8AC3E}">
        <p14:creationId xmlns:p14="http://schemas.microsoft.com/office/powerpoint/2010/main" val="1070286812"/>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3"/>
          <p:cNvSpPr>
            <a:spLocks noGrp="1"/>
          </p:cNvSpPr>
          <p:nvPr>
            <p:ph type="title"/>
          </p:nvPr>
        </p:nvSpPr>
        <p:spPr>
          <a:xfrm>
            <a:off x="457200" y="533400"/>
            <a:ext cx="8229600" cy="1752600"/>
          </a:xfrm>
        </p:spPr>
        <p:txBody>
          <a:bodyPr>
            <a:normAutofit fontScale="90000"/>
          </a:bodyPr>
          <a:lstStyle/>
          <a:p>
            <a:pPr eaLnBrk="1" hangingPunct="1"/>
            <a:r>
              <a:rPr lang="en-US" sz="4000">
                <a:solidFill>
                  <a:srgbClr val="FF0000"/>
                </a:solidFill>
                <a:latin typeface="Calibri" charset="0"/>
              </a:rPr>
              <a:t>AND</a:t>
            </a:r>
            <a:r>
              <a:rPr lang="en-US" sz="4000">
                <a:latin typeface="Calibri" charset="0"/>
              </a:rPr>
              <a:t> narrows your search.</a:t>
            </a:r>
            <a:br>
              <a:rPr lang="en-US" sz="4000">
                <a:latin typeface="Calibri" charset="0"/>
              </a:rPr>
            </a:br>
            <a:r>
              <a:rPr lang="en-US" sz="4000">
                <a:latin typeface="Calibri" charset="0"/>
              </a:rPr>
              <a:t>Use </a:t>
            </a:r>
            <a:r>
              <a:rPr lang="en-US" sz="4000">
                <a:solidFill>
                  <a:srgbClr val="FF0000"/>
                </a:solidFill>
                <a:latin typeface="Calibri" charset="0"/>
              </a:rPr>
              <a:t>AND</a:t>
            </a:r>
            <a:r>
              <a:rPr lang="en-US" sz="4000">
                <a:latin typeface="Calibri" charset="0"/>
              </a:rPr>
              <a:t> when you want your results to include all terms .  </a:t>
            </a:r>
          </a:p>
        </p:txBody>
      </p:sp>
      <p:sp>
        <p:nvSpPr>
          <p:cNvPr id="26626" name="TextBox 4"/>
          <p:cNvSpPr txBox="1">
            <a:spLocks noChangeArrowheads="1"/>
          </p:cNvSpPr>
          <p:nvPr/>
        </p:nvSpPr>
        <p:spPr bwMode="auto">
          <a:xfrm>
            <a:off x="1377950" y="6034088"/>
            <a:ext cx="71167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a:t>Only records with both terms will be found (the purple area).  </a:t>
            </a:r>
          </a:p>
        </p:txBody>
      </p:sp>
      <p:pic>
        <p:nvPicPr>
          <p:cNvPr id="1843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8138" y="2514600"/>
            <a:ext cx="6000750" cy="340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348063976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a:xfrm>
            <a:off x="457200" y="762000"/>
            <a:ext cx="8229600" cy="1630363"/>
          </a:xfrm>
        </p:spPr>
        <p:txBody>
          <a:bodyPr>
            <a:normAutofit fontScale="90000"/>
          </a:bodyPr>
          <a:lstStyle/>
          <a:p>
            <a:pPr eaLnBrk="1" hangingPunct="1"/>
            <a:r>
              <a:rPr lang="en-US" sz="3200">
                <a:solidFill>
                  <a:srgbClr val="00B050"/>
                </a:solidFill>
                <a:latin typeface="Calibri" charset="0"/>
              </a:rPr>
              <a:t>OR</a:t>
            </a:r>
            <a:r>
              <a:rPr lang="en-US" sz="3200">
                <a:latin typeface="Calibri" charset="0"/>
              </a:rPr>
              <a:t> broadens your search.  Use </a:t>
            </a:r>
            <a:r>
              <a:rPr lang="en-US" sz="3200">
                <a:solidFill>
                  <a:srgbClr val="00B050"/>
                </a:solidFill>
                <a:latin typeface="Calibri" charset="0"/>
              </a:rPr>
              <a:t>OR</a:t>
            </a:r>
            <a:r>
              <a:rPr lang="en-US" sz="3200">
                <a:latin typeface="Calibri" charset="0"/>
              </a:rPr>
              <a:t> when searching synonyms and closely related keywords.  </a:t>
            </a:r>
            <a:r>
              <a:rPr lang="en-US" sz="3200">
                <a:solidFill>
                  <a:srgbClr val="00B050"/>
                </a:solidFill>
                <a:latin typeface="Calibri" charset="0"/>
              </a:rPr>
              <a:t>OR</a:t>
            </a:r>
            <a:r>
              <a:rPr lang="en-US" sz="3200">
                <a:latin typeface="Calibri" charset="0"/>
              </a:rPr>
              <a:t> will find results with one term or the other or both (the entire green area).</a:t>
            </a:r>
          </a:p>
        </p:txBody>
      </p:sp>
      <p:pic>
        <p:nvPicPr>
          <p:cNvPr id="30722"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95463" y="2971800"/>
            <a:ext cx="5553075" cy="319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2286000" y="4243388"/>
            <a:ext cx="1447800" cy="647700"/>
          </a:xfrm>
          <a:prstGeom prst="rect">
            <a:avLst/>
          </a:prstGeom>
          <a:noFill/>
        </p:spPr>
        <p:txBody>
          <a:bodyPr>
            <a:spAutoFit/>
          </a:bodyPr>
          <a:lstStyle/>
          <a:p>
            <a:pPr>
              <a:defRPr/>
            </a:pPr>
            <a:r>
              <a:rPr lang="en-US" sz="3600" dirty="0">
                <a:latin typeface="+mn-lt"/>
                <a:ea typeface="+mn-ea"/>
                <a:cs typeface="Arial" charset="0"/>
              </a:rPr>
              <a:t>ACT</a:t>
            </a:r>
            <a:r>
              <a:rPr lang="en-US" sz="3600" dirty="0">
                <a:ea typeface="+mn-ea"/>
                <a:cs typeface="Arial" charset="0"/>
              </a:rPr>
              <a:t> </a:t>
            </a:r>
          </a:p>
        </p:txBody>
      </p:sp>
      <p:sp>
        <p:nvSpPr>
          <p:cNvPr id="7" name="TextBox 6"/>
          <p:cNvSpPr txBox="1"/>
          <p:nvPr/>
        </p:nvSpPr>
        <p:spPr>
          <a:xfrm>
            <a:off x="5638800" y="4198938"/>
            <a:ext cx="1009374" cy="646112"/>
          </a:xfrm>
          <a:prstGeom prst="rect">
            <a:avLst/>
          </a:prstGeom>
          <a:noFill/>
        </p:spPr>
        <p:txBody>
          <a:bodyPr wrap="square">
            <a:spAutoFit/>
          </a:bodyPr>
          <a:lstStyle/>
          <a:p>
            <a:pPr>
              <a:defRPr/>
            </a:pPr>
            <a:r>
              <a:rPr lang="en-US" sz="3600" dirty="0">
                <a:latin typeface="+mn-lt"/>
                <a:ea typeface="+mn-ea"/>
                <a:cs typeface="Arial" charset="0"/>
              </a:rPr>
              <a:t>SAT</a:t>
            </a:r>
          </a:p>
        </p:txBody>
      </p:sp>
    </p:spTree>
    <p:extLst>
      <p:ext uri="{BB962C8B-B14F-4D97-AF65-F5344CB8AC3E}">
        <p14:creationId xmlns:p14="http://schemas.microsoft.com/office/powerpoint/2010/main" val="17693019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a:xfrm>
            <a:off x="457200" y="1066800"/>
            <a:ext cx="8229600" cy="1143000"/>
          </a:xfrm>
        </p:spPr>
        <p:txBody>
          <a:bodyPr>
            <a:normAutofit fontScale="90000"/>
          </a:bodyPr>
          <a:lstStyle/>
          <a:p>
            <a:pPr eaLnBrk="1" hangingPunct="1"/>
            <a:r>
              <a:rPr lang="en-US" sz="2800">
                <a:solidFill>
                  <a:srgbClr val="00B050"/>
                </a:solidFill>
                <a:latin typeface="Calibri" charset="0"/>
              </a:rPr>
              <a:t>NOT</a:t>
            </a:r>
            <a:r>
              <a:rPr lang="en-US" sz="2800">
                <a:solidFill>
                  <a:srgbClr val="0070C0"/>
                </a:solidFill>
                <a:latin typeface="Calibri" charset="0"/>
              </a:rPr>
              <a:t> </a:t>
            </a:r>
            <a:r>
              <a:rPr lang="en-US" sz="2800">
                <a:latin typeface="Calibri" charset="0"/>
              </a:rPr>
              <a:t>narrows your search.  </a:t>
            </a:r>
            <a:br>
              <a:rPr lang="en-US" sz="2800">
                <a:latin typeface="Calibri" charset="0"/>
              </a:rPr>
            </a:br>
            <a:r>
              <a:rPr lang="en-US" sz="2800">
                <a:latin typeface="Calibri" charset="0"/>
              </a:rPr>
              <a:t>Use </a:t>
            </a:r>
            <a:r>
              <a:rPr lang="en-US" sz="2800">
                <a:solidFill>
                  <a:srgbClr val="00B050"/>
                </a:solidFill>
                <a:latin typeface="Calibri" charset="0"/>
              </a:rPr>
              <a:t>NOT</a:t>
            </a:r>
            <a:r>
              <a:rPr lang="en-US" sz="2800">
                <a:latin typeface="Calibri" charset="0"/>
              </a:rPr>
              <a:t> when you want to exclude a keyword from your search.  Cheating </a:t>
            </a:r>
            <a:r>
              <a:rPr lang="en-US" sz="2800">
                <a:solidFill>
                  <a:srgbClr val="00B050"/>
                </a:solidFill>
                <a:latin typeface="Calibri" charset="0"/>
              </a:rPr>
              <a:t>NOT</a:t>
            </a:r>
            <a:r>
              <a:rPr lang="en-US" sz="2800">
                <a:solidFill>
                  <a:srgbClr val="0070C0"/>
                </a:solidFill>
                <a:latin typeface="Calibri" charset="0"/>
              </a:rPr>
              <a:t> </a:t>
            </a:r>
            <a:r>
              <a:rPr lang="en-US" sz="2800">
                <a:latin typeface="Calibri" charset="0"/>
              </a:rPr>
              <a:t>Test will find results with the word Cheating, but will exclude any results with the word Test.</a:t>
            </a:r>
          </a:p>
        </p:txBody>
      </p:sp>
      <p:pic>
        <p:nvPicPr>
          <p:cNvPr id="36866"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95463" y="2743200"/>
            <a:ext cx="5553075" cy="317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5715000" y="4205288"/>
            <a:ext cx="1066800" cy="585787"/>
          </a:xfrm>
          <a:prstGeom prst="rect">
            <a:avLst/>
          </a:prstGeom>
          <a:noFill/>
        </p:spPr>
        <p:txBody>
          <a:bodyPr>
            <a:spAutoFit/>
          </a:bodyPr>
          <a:lstStyle/>
          <a:p>
            <a:pPr>
              <a:defRPr/>
            </a:pPr>
            <a:r>
              <a:rPr lang="en-US" sz="3200" dirty="0">
                <a:latin typeface="+mn-lt"/>
                <a:ea typeface="+mn-ea"/>
                <a:cs typeface="Arial" charset="0"/>
              </a:rPr>
              <a:t>Test</a:t>
            </a:r>
          </a:p>
        </p:txBody>
      </p:sp>
      <p:sp>
        <p:nvSpPr>
          <p:cNvPr id="8" name="TextBox 7"/>
          <p:cNvSpPr txBox="1"/>
          <p:nvPr/>
        </p:nvSpPr>
        <p:spPr>
          <a:xfrm>
            <a:off x="1981200" y="4205288"/>
            <a:ext cx="1709738" cy="585787"/>
          </a:xfrm>
          <a:prstGeom prst="rect">
            <a:avLst/>
          </a:prstGeom>
          <a:noFill/>
        </p:spPr>
        <p:txBody>
          <a:bodyPr>
            <a:spAutoFit/>
          </a:bodyPr>
          <a:lstStyle/>
          <a:p>
            <a:pPr>
              <a:defRPr/>
            </a:pPr>
            <a:r>
              <a:rPr lang="en-US" sz="3200" dirty="0">
                <a:latin typeface="+mn-lt"/>
                <a:ea typeface="+mn-ea"/>
                <a:cs typeface="Arial" charset="0"/>
              </a:rPr>
              <a:t>Cheating</a:t>
            </a:r>
          </a:p>
        </p:txBody>
      </p:sp>
      <p:sp>
        <p:nvSpPr>
          <p:cNvPr id="9" name="TextBox 8"/>
          <p:cNvSpPr txBox="1"/>
          <p:nvPr/>
        </p:nvSpPr>
        <p:spPr>
          <a:xfrm>
            <a:off x="609600" y="5934075"/>
            <a:ext cx="7491413" cy="708025"/>
          </a:xfrm>
          <a:prstGeom prst="rect">
            <a:avLst/>
          </a:prstGeom>
          <a:noFill/>
        </p:spPr>
        <p:txBody>
          <a:bodyPr>
            <a:spAutoFit/>
          </a:bodyPr>
          <a:lstStyle/>
          <a:p>
            <a:pPr>
              <a:defRPr/>
            </a:pPr>
            <a:r>
              <a:rPr lang="en-US" sz="2000" dirty="0">
                <a:latin typeface="+mn-lt"/>
                <a:ea typeface="+mn-ea"/>
                <a:cs typeface="Arial" charset="0"/>
              </a:rPr>
              <a:t>Only records with the word cheating that do not include the word test </a:t>
            </a:r>
          </a:p>
          <a:p>
            <a:pPr algn="ctr">
              <a:defRPr/>
            </a:pPr>
            <a:r>
              <a:rPr lang="en-US" sz="2000" dirty="0">
                <a:latin typeface="+mn-lt"/>
                <a:ea typeface="+mn-ea"/>
                <a:cs typeface="Arial" charset="0"/>
              </a:rPr>
              <a:t>will be found (the green area).  </a:t>
            </a:r>
          </a:p>
        </p:txBody>
      </p:sp>
    </p:spTree>
    <p:extLst>
      <p:ext uri="{BB962C8B-B14F-4D97-AF65-F5344CB8AC3E}">
        <p14:creationId xmlns:p14="http://schemas.microsoft.com/office/powerpoint/2010/main" val="295226196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533400" y="1752600"/>
            <a:ext cx="8229600" cy="1143000"/>
          </a:xfrm>
        </p:spPr>
        <p:txBody>
          <a:bodyPr>
            <a:normAutofit fontScale="90000"/>
          </a:bodyPr>
          <a:lstStyle/>
          <a:p>
            <a:pPr eaLnBrk="1" hangingPunct="1"/>
            <a:r>
              <a:rPr lang="en-US" sz="3600">
                <a:latin typeface="Calibri" charset="0"/>
              </a:rPr>
              <a:t>Boolean operators are an effective tool when searching article databases, library catalogs, and search engines</a:t>
            </a:r>
            <a:r>
              <a:rPr lang="en-US">
                <a:latin typeface="Calibri" charset="0"/>
              </a:rPr>
              <a:t>.</a:t>
            </a:r>
          </a:p>
        </p:txBody>
      </p:sp>
      <p:sp>
        <p:nvSpPr>
          <p:cNvPr id="41986" name="Subtitle 2"/>
          <p:cNvSpPr>
            <a:spLocks noGrp="1"/>
          </p:cNvSpPr>
          <p:nvPr>
            <p:ph idx="1"/>
          </p:nvPr>
        </p:nvSpPr>
        <p:spPr>
          <a:xfrm>
            <a:off x="2286000" y="3352800"/>
            <a:ext cx="5067300" cy="2286000"/>
          </a:xfrm>
        </p:spPr>
        <p:txBody>
          <a:bodyPr/>
          <a:lstStyle/>
          <a:p>
            <a:pPr marL="0" indent="0" eaLnBrk="1" hangingPunct="1">
              <a:buFont typeface="Arial" charset="0"/>
              <a:buNone/>
            </a:pPr>
            <a:r>
              <a:rPr lang="en-US" sz="3600">
                <a:solidFill>
                  <a:srgbClr val="FF0000"/>
                </a:solidFill>
                <a:latin typeface="Calibri" charset="0"/>
              </a:rPr>
              <a:t>AND</a:t>
            </a:r>
            <a:r>
              <a:rPr lang="en-US" sz="3600">
                <a:latin typeface="Calibri" charset="0"/>
              </a:rPr>
              <a:t> narrows your search</a:t>
            </a:r>
          </a:p>
          <a:p>
            <a:pPr marL="0" indent="0" eaLnBrk="1" hangingPunct="1">
              <a:buFont typeface="Arial" charset="0"/>
              <a:buNone/>
            </a:pPr>
            <a:r>
              <a:rPr lang="en-US" sz="3600">
                <a:solidFill>
                  <a:srgbClr val="00B050"/>
                </a:solidFill>
                <a:latin typeface="Calibri" charset="0"/>
              </a:rPr>
              <a:t>OR</a:t>
            </a:r>
            <a:r>
              <a:rPr lang="en-US" sz="3600">
                <a:latin typeface="Calibri" charset="0"/>
              </a:rPr>
              <a:t> broadens your search</a:t>
            </a:r>
          </a:p>
          <a:p>
            <a:pPr marL="0" indent="0" eaLnBrk="1" hangingPunct="1">
              <a:buFont typeface="Arial" charset="0"/>
              <a:buNone/>
            </a:pPr>
            <a:r>
              <a:rPr lang="en-US" sz="3600">
                <a:solidFill>
                  <a:srgbClr val="0070C0"/>
                </a:solidFill>
                <a:latin typeface="Calibri" charset="0"/>
              </a:rPr>
              <a:t>NOT</a:t>
            </a:r>
            <a:r>
              <a:rPr lang="en-US" sz="3600">
                <a:latin typeface="Calibri" charset="0"/>
              </a:rPr>
              <a:t> narrows your search</a:t>
            </a:r>
          </a:p>
        </p:txBody>
      </p:sp>
      <p:sp>
        <p:nvSpPr>
          <p:cNvPr id="41987" name="TextBox 3"/>
          <p:cNvSpPr txBox="1">
            <a:spLocks noChangeArrowheads="1"/>
          </p:cNvSpPr>
          <p:nvPr/>
        </p:nvSpPr>
        <p:spPr bwMode="auto">
          <a:xfrm flipH="1">
            <a:off x="3200400" y="533400"/>
            <a:ext cx="2971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600"/>
              <a:t>Summing Up</a:t>
            </a:r>
          </a:p>
        </p:txBody>
      </p:sp>
    </p:spTree>
    <p:extLst>
      <p:ext uri="{BB962C8B-B14F-4D97-AF65-F5344CB8AC3E}">
        <p14:creationId xmlns:p14="http://schemas.microsoft.com/office/powerpoint/2010/main" val="855639030"/>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0" y="1179526"/>
            <a:ext cx="9144000" cy="5521345"/>
            <a:chOff x="0" y="660400"/>
            <a:chExt cx="9144000" cy="5521345"/>
          </a:xfrm>
        </p:grpSpPr>
        <p:pic>
          <p:nvPicPr>
            <p:cNvPr id="3" name="Picture 2"/>
            <p:cNvPicPr>
              <a:picLocks noChangeAspect="1"/>
            </p:cNvPicPr>
            <p:nvPr/>
          </p:nvPicPr>
          <p:blipFill>
            <a:blip r:embed="rId3"/>
            <a:stretch>
              <a:fillRect/>
            </a:stretch>
          </p:blipFill>
          <p:spPr>
            <a:xfrm>
              <a:off x="0" y="660400"/>
              <a:ext cx="9144000" cy="5521345"/>
            </a:xfrm>
            <a:prstGeom prst="rect">
              <a:avLst/>
            </a:prstGeom>
          </p:spPr>
        </p:pic>
        <p:grpSp>
          <p:nvGrpSpPr>
            <p:cNvPr id="10" name="Group 9"/>
            <p:cNvGrpSpPr/>
            <p:nvPr/>
          </p:nvGrpSpPr>
          <p:grpSpPr>
            <a:xfrm>
              <a:off x="448212" y="2371589"/>
              <a:ext cx="2894706" cy="2875786"/>
              <a:chOff x="448212" y="2371589"/>
              <a:chExt cx="2894706" cy="2875786"/>
            </a:xfrm>
          </p:grpSpPr>
          <p:sp>
            <p:nvSpPr>
              <p:cNvPr id="5" name="Rectangular Callout 4"/>
              <p:cNvSpPr/>
              <p:nvPr/>
            </p:nvSpPr>
            <p:spPr>
              <a:xfrm>
                <a:off x="448212" y="4108265"/>
                <a:ext cx="2894706" cy="1139110"/>
              </a:xfrm>
              <a:prstGeom prst="wedgeRectCallout">
                <a:avLst>
                  <a:gd name="adj1" fmla="val -29081"/>
                  <a:gd name="adj2" fmla="val -64894"/>
                </a:avLst>
              </a:prstGeom>
              <a:solidFill>
                <a:schemeClr val="bg1"/>
              </a:solid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Here the AND Boolean Operator is being used to find articles that deal with both cheating and SAT.</a:t>
                </a:r>
              </a:p>
            </p:txBody>
          </p:sp>
          <p:sp>
            <p:nvSpPr>
              <p:cNvPr id="6" name="Rectangle 5"/>
              <p:cNvSpPr/>
              <p:nvPr/>
            </p:nvSpPr>
            <p:spPr>
              <a:xfrm>
                <a:off x="448212" y="3510698"/>
                <a:ext cx="914400" cy="429501"/>
              </a:xfrm>
              <a:prstGeom prst="rect">
                <a:avLst/>
              </a:prstGeom>
              <a:no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448212" y="2371589"/>
                <a:ext cx="2894706" cy="504196"/>
              </a:xfrm>
              <a:prstGeom prst="rect">
                <a:avLst/>
              </a:prstGeom>
              <a:no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
        <p:nvSpPr>
          <p:cNvPr id="8" name="Rectangle 7"/>
          <p:cNvSpPr/>
          <p:nvPr/>
        </p:nvSpPr>
        <p:spPr>
          <a:xfrm>
            <a:off x="2286000" y="2967335"/>
            <a:ext cx="4572000" cy="646331"/>
          </a:xfrm>
          <a:prstGeom prst="rect">
            <a:avLst/>
          </a:prstGeom>
        </p:spPr>
        <p:txBody>
          <a:bodyPr>
            <a:spAutoFit/>
          </a:bodyPr>
          <a:lstStyle/>
          <a:p>
            <a:r>
              <a:rPr lang="en-US" dirty="0">
                <a:latin typeface="Calibri" charset="0"/>
              </a:rPr>
              <a:t/>
            </a:r>
            <a:br>
              <a:rPr lang="en-US" dirty="0">
                <a:latin typeface="Calibri" charset="0"/>
              </a:rPr>
            </a:br>
            <a:endParaRPr lang="en-US" dirty="0"/>
          </a:p>
        </p:txBody>
      </p:sp>
      <p:sp>
        <p:nvSpPr>
          <p:cNvPr id="13" name="TextBox 12"/>
          <p:cNvSpPr txBox="1"/>
          <p:nvPr/>
        </p:nvSpPr>
        <p:spPr>
          <a:xfrm>
            <a:off x="840398" y="261435"/>
            <a:ext cx="7656962" cy="954107"/>
          </a:xfrm>
          <a:prstGeom prst="rect">
            <a:avLst/>
          </a:prstGeom>
          <a:noFill/>
        </p:spPr>
        <p:txBody>
          <a:bodyPr wrap="square" rtlCol="0">
            <a:spAutoFit/>
          </a:bodyPr>
          <a:lstStyle/>
          <a:p>
            <a:pPr algn="ctr"/>
            <a:r>
              <a:rPr lang="en-US" sz="2800" b="1" dirty="0">
                <a:latin typeface="Calibri" charset="0"/>
              </a:rPr>
              <a:t>For example, </a:t>
            </a:r>
            <a:r>
              <a:rPr lang="en-US" sz="2800" b="1" dirty="0" smtClean="0">
                <a:latin typeface="Calibri" charset="0"/>
              </a:rPr>
              <a:t>GALE Biography uses </a:t>
            </a:r>
            <a:r>
              <a:rPr lang="en-US" sz="2800" b="1" dirty="0">
                <a:latin typeface="Calibri" charset="0"/>
              </a:rPr>
              <a:t>them to perform advanced searches.</a:t>
            </a:r>
            <a:endParaRPr lang="en-US" sz="2800" b="1" dirty="0"/>
          </a:p>
        </p:txBody>
      </p:sp>
    </p:spTree>
    <p:extLst>
      <p:ext uri="{BB962C8B-B14F-4D97-AF65-F5344CB8AC3E}">
        <p14:creationId xmlns:p14="http://schemas.microsoft.com/office/powerpoint/2010/main" val="3428645042"/>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4"/>
          <p:cNvSpPr>
            <a:spLocks noGrp="1"/>
          </p:cNvSpPr>
          <p:nvPr>
            <p:ph type="title"/>
          </p:nvPr>
        </p:nvSpPr>
        <p:spPr>
          <a:xfrm>
            <a:off x="-76200" y="457200"/>
            <a:ext cx="9525000" cy="1143000"/>
          </a:xfrm>
        </p:spPr>
        <p:txBody>
          <a:bodyPr/>
          <a:lstStyle/>
          <a:p>
            <a:r>
              <a:rPr lang="en-US" sz="3200">
                <a:latin typeface="Calibri" charset="0"/>
              </a:rPr>
              <a:t>To search more precisely in article databases, you can use their advanced search screens.</a:t>
            </a:r>
          </a:p>
        </p:txBody>
      </p:sp>
      <p:pic>
        <p:nvPicPr>
          <p:cNvPr id="2867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1800" y="1524000"/>
            <a:ext cx="6791325" cy="5002213"/>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3" name="Rectangle 2"/>
          <p:cNvSpPr/>
          <p:nvPr/>
        </p:nvSpPr>
        <p:spPr>
          <a:xfrm>
            <a:off x="6062663" y="3048000"/>
            <a:ext cx="2971800" cy="1219200"/>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a:solidFill>
                  <a:schemeClr val="tx1"/>
                </a:solidFill>
              </a:rPr>
              <a:t>This is the advanced search screen for the</a:t>
            </a:r>
            <a:r>
              <a:rPr lang="en-US" sz="2000" i="1" dirty="0">
                <a:solidFill>
                  <a:schemeClr val="tx1"/>
                </a:solidFill>
              </a:rPr>
              <a:t> Academic Search Premier </a:t>
            </a:r>
            <a:r>
              <a:rPr lang="en-US" sz="2000" dirty="0">
                <a:solidFill>
                  <a:schemeClr val="tx1"/>
                </a:solidFill>
              </a:rPr>
              <a:t>database.</a:t>
            </a:r>
          </a:p>
        </p:txBody>
      </p:sp>
    </p:spTree>
    <p:extLst>
      <p:ext uri="{BB962C8B-B14F-4D97-AF65-F5344CB8AC3E}">
        <p14:creationId xmlns:p14="http://schemas.microsoft.com/office/powerpoint/2010/main" val="2534040102"/>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rtlCol="0">
            <a:normAutofit fontScale="90000"/>
          </a:bodyPr>
          <a:lstStyle/>
          <a:p>
            <a:pPr eaLnBrk="1" fontAlgn="auto" hangingPunct="1">
              <a:spcAft>
                <a:spcPts val="0"/>
              </a:spcAft>
              <a:defRPr/>
            </a:pPr>
            <a:r>
              <a:rPr lang="en-US" dirty="0" smtClean="0">
                <a:ea typeface="+mj-ea"/>
                <a:cs typeface="+mj-cs"/>
              </a:rPr>
              <a:t>Advanced Search Techniques for </a:t>
            </a:r>
            <a:br>
              <a:rPr lang="en-US" dirty="0" smtClean="0">
                <a:ea typeface="+mj-ea"/>
                <a:cs typeface="+mj-cs"/>
              </a:rPr>
            </a:br>
            <a:r>
              <a:rPr lang="en-US" dirty="0" smtClean="0">
                <a:ea typeface="+mj-ea"/>
                <a:cs typeface="+mj-cs"/>
              </a:rPr>
              <a:t>Web Searching</a:t>
            </a:r>
            <a:endParaRPr lang="en-US" dirty="0">
              <a:ea typeface="+mj-ea"/>
              <a:cs typeface="+mj-cs"/>
            </a:endParaRPr>
          </a:p>
        </p:txBody>
      </p:sp>
      <p:sp>
        <p:nvSpPr>
          <p:cNvPr id="19459" name="Content Placeholder 2"/>
          <p:cNvSpPr>
            <a:spLocks noGrp="1"/>
          </p:cNvSpPr>
          <p:nvPr>
            <p:ph idx="1"/>
          </p:nvPr>
        </p:nvSpPr>
        <p:spPr/>
        <p:txBody>
          <a:bodyPr>
            <a:normAutofit fontScale="92500" lnSpcReduction="10000"/>
          </a:bodyPr>
          <a:lstStyle/>
          <a:p>
            <a:pPr eaLnBrk="1" hangingPunct="1">
              <a:buFont typeface="Arial" charset="0"/>
              <a:buNone/>
              <a:defRPr/>
            </a:pPr>
            <a:r>
              <a:rPr lang="en-US" dirty="0" smtClean="0">
                <a:ea typeface="+mn-ea"/>
                <a:cs typeface="+mn-cs"/>
              </a:rPr>
              <a:t>	</a:t>
            </a:r>
          </a:p>
          <a:p>
            <a:pPr eaLnBrk="1" hangingPunct="1">
              <a:buFont typeface="Arial" charset="0"/>
              <a:buNone/>
              <a:defRPr/>
            </a:pPr>
            <a:r>
              <a:rPr lang="en-US" dirty="0" smtClean="0">
                <a:ea typeface="+mn-ea"/>
                <a:cs typeface="+mn-cs"/>
              </a:rPr>
              <a:t>	</a:t>
            </a:r>
            <a:r>
              <a:rPr lang="en-US" sz="2800" dirty="0" smtClean="0">
                <a:ea typeface="+mn-ea"/>
                <a:cs typeface="+mn-cs"/>
              </a:rPr>
              <a:t>Using </a:t>
            </a:r>
            <a:r>
              <a:rPr lang="en-US" sz="2800" dirty="0" smtClean="0">
                <a:solidFill>
                  <a:schemeClr val="accent6">
                    <a:lumMod val="75000"/>
                  </a:schemeClr>
                </a:solidFill>
                <a:ea typeface="+mn-ea"/>
                <a:cs typeface="+mn-cs"/>
              </a:rPr>
              <a:t>advanced search techniques </a:t>
            </a:r>
            <a:r>
              <a:rPr lang="en-US" sz="2800" dirty="0" smtClean="0">
                <a:ea typeface="+mn-ea"/>
                <a:cs typeface="+mn-cs"/>
              </a:rPr>
              <a:t>when searching the </a:t>
            </a:r>
            <a:r>
              <a:rPr lang="en-US" sz="2800" dirty="0" smtClean="0">
                <a:solidFill>
                  <a:schemeClr val="tx2">
                    <a:lumMod val="60000"/>
                    <a:lumOff val="40000"/>
                  </a:schemeClr>
                </a:solidFill>
                <a:ea typeface="+mn-ea"/>
                <a:cs typeface="+mn-cs"/>
              </a:rPr>
              <a:t>web</a:t>
            </a:r>
            <a:r>
              <a:rPr lang="en-US" sz="2800" dirty="0" smtClean="0">
                <a:ea typeface="+mn-ea"/>
                <a:cs typeface="+mn-cs"/>
              </a:rPr>
              <a:t> is even more important because you are sifting through so much information.</a:t>
            </a:r>
          </a:p>
          <a:p>
            <a:pPr eaLnBrk="1" hangingPunct="1">
              <a:buFont typeface="Arial" charset="0"/>
              <a:buNone/>
              <a:defRPr/>
            </a:pPr>
            <a:endParaRPr lang="en-US" sz="2800" dirty="0" smtClean="0">
              <a:ea typeface="+mn-ea"/>
              <a:cs typeface="+mn-cs"/>
            </a:endParaRPr>
          </a:p>
          <a:p>
            <a:pPr eaLnBrk="1" hangingPunct="1">
              <a:buFont typeface="Arial" charset="0"/>
              <a:buNone/>
              <a:defRPr/>
            </a:pPr>
            <a:r>
              <a:rPr lang="en-US" sz="2800" dirty="0" smtClean="0">
                <a:ea typeface="+mn-ea"/>
                <a:cs typeface="+mn-cs"/>
              </a:rPr>
              <a:t>	</a:t>
            </a:r>
            <a:r>
              <a:rPr lang="en-US" sz="2800" dirty="0" smtClean="0">
                <a:solidFill>
                  <a:srgbClr val="00B050"/>
                </a:solidFill>
                <a:ea typeface="+mn-ea"/>
                <a:cs typeface="+mn-cs"/>
              </a:rPr>
              <a:t>Some of the techniques </a:t>
            </a:r>
            <a:r>
              <a:rPr lang="en-US" sz="2800" dirty="0" smtClean="0">
                <a:ea typeface="+mn-ea"/>
                <a:cs typeface="+mn-cs"/>
              </a:rPr>
              <a:t>used for searching the web versus library catalogs and article databases are </a:t>
            </a:r>
            <a:r>
              <a:rPr lang="en-US" sz="2800" dirty="0" smtClean="0">
                <a:solidFill>
                  <a:srgbClr val="7030A0"/>
                </a:solidFill>
                <a:ea typeface="+mn-ea"/>
                <a:cs typeface="+mn-cs"/>
              </a:rPr>
              <a:t>different</a:t>
            </a:r>
            <a:r>
              <a:rPr lang="en-US" sz="2800" dirty="0" smtClean="0">
                <a:ea typeface="+mn-ea"/>
                <a:cs typeface="+mn-cs"/>
              </a:rPr>
              <a:t>.</a:t>
            </a:r>
          </a:p>
          <a:p>
            <a:pPr eaLnBrk="1" hangingPunct="1">
              <a:buFont typeface="Arial" charset="0"/>
              <a:buNone/>
              <a:defRPr/>
            </a:pPr>
            <a:endParaRPr lang="en-US" dirty="0" smtClean="0">
              <a:ea typeface="+mn-ea"/>
              <a:cs typeface="+mn-cs"/>
            </a:endParaRPr>
          </a:p>
          <a:p>
            <a:pPr eaLnBrk="1" hangingPunct="1">
              <a:buFont typeface="Arial" charset="0"/>
              <a:buNone/>
              <a:defRPr/>
            </a:pPr>
            <a:r>
              <a:rPr lang="en-US" dirty="0" smtClean="0">
                <a:ea typeface="+mn-ea"/>
                <a:cs typeface="+mn-cs"/>
              </a:rPr>
              <a:t>	</a:t>
            </a:r>
          </a:p>
          <a:p>
            <a:pPr eaLnBrk="1" hangingPunct="1">
              <a:buFont typeface="Arial" charset="0"/>
              <a:buNone/>
              <a:defRPr/>
            </a:pPr>
            <a:endParaRPr lang="en-US" dirty="0" smtClean="0">
              <a:ea typeface="+mn-ea"/>
              <a:cs typeface="+mn-cs"/>
            </a:endParaRPr>
          </a:p>
        </p:txBody>
      </p:sp>
      <p:pic>
        <p:nvPicPr>
          <p:cNvPr id="31747" name="Picture 5" descr="C:\Users\Operator\AppData\Local\Microsoft\Windows\Temporary Internet Files\Content.IE5\G505IBG5\MC900436254[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1400" y="4648200"/>
            <a:ext cx="1828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59443912"/>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3" descr="C:\Documents and Settings\Ref\Local Settings\Temporary Internet Files\Content.IE5\EACOYQKP\MPj038473500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33400"/>
            <a:ext cx="1371600" cy="132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33400" y="838200"/>
            <a:ext cx="8229600" cy="1143000"/>
          </a:xfrm>
        </p:spPr>
        <p:txBody>
          <a:bodyPr rtlCol="0">
            <a:normAutofit fontScale="90000"/>
          </a:bodyPr>
          <a:lstStyle/>
          <a:p>
            <a:pPr eaLnBrk="1" fontAlgn="auto" hangingPunct="1">
              <a:spcAft>
                <a:spcPts val="0"/>
              </a:spcAft>
              <a:defRPr/>
            </a:pPr>
            <a:r>
              <a:rPr lang="en-US" dirty="0" smtClean="0">
                <a:ea typeface="+mj-ea"/>
                <a:cs typeface="+mj-cs"/>
              </a:rPr>
              <a:t>Web Searching Advanced </a:t>
            </a:r>
            <a:br>
              <a:rPr lang="en-US" dirty="0" smtClean="0">
                <a:ea typeface="+mj-ea"/>
                <a:cs typeface="+mj-cs"/>
              </a:rPr>
            </a:br>
            <a:r>
              <a:rPr lang="en-US" dirty="0" smtClean="0">
                <a:ea typeface="+mj-ea"/>
                <a:cs typeface="+mj-cs"/>
              </a:rPr>
              <a:t>Search Techniques</a:t>
            </a:r>
            <a:endParaRPr lang="en-US" dirty="0">
              <a:ea typeface="+mj-ea"/>
              <a:cs typeface="+mj-cs"/>
            </a:endParaRPr>
          </a:p>
        </p:txBody>
      </p:sp>
      <p:sp>
        <p:nvSpPr>
          <p:cNvPr id="20484" name="Content Placeholder 2"/>
          <p:cNvSpPr>
            <a:spLocks noGrp="1"/>
          </p:cNvSpPr>
          <p:nvPr>
            <p:ph idx="1"/>
          </p:nvPr>
        </p:nvSpPr>
        <p:spPr>
          <a:xfrm>
            <a:off x="221391" y="1600200"/>
            <a:ext cx="8809002" cy="4525963"/>
          </a:xfrm>
        </p:spPr>
        <p:txBody>
          <a:bodyPr/>
          <a:lstStyle/>
          <a:p>
            <a:pPr eaLnBrk="1" hangingPunct="1">
              <a:buFont typeface="Arial" charset="0"/>
              <a:buNone/>
              <a:defRPr/>
            </a:pPr>
            <a:r>
              <a:rPr lang="en-US" dirty="0" smtClean="0">
                <a:ea typeface="+mn-ea"/>
                <a:cs typeface="+mn-cs"/>
              </a:rPr>
              <a:t>	</a:t>
            </a:r>
          </a:p>
          <a:p>
            <a:pPr lvl="1" eaLnBrk="1" hangingPunct="1">
              <a:buFont typeface="Wingdings" pitchFamily="2" charset="2"/>
              <a:buChar char="§"/>
              <a:defRPr/>
            </a:pPr>
            <a:r>
              <a:rPr lang="en-US" dirty="0" smtClean="0">
                <a:ea typeface="+mn-ea"/>
              </a:rPr>
              <a:t>Use</a:t>
            </a:r>
            <a:r>
              <a:rPr lang="en-US" dirty="0" smtClean="0">
                <a:solidFill>
                  <a:srgbClr val="00B050"/>
                </a:solidFill>
                <a:ea typeface="+mn-ea"/>
              </a:rPr>
              <a:t> </a:t>
            </a:r>
            <a:r>
              <a:rPr lang="en-US" dirty="0" smtClean="0">
                <a:solidFill>
                  <a:schemeClr val="accent1"/>
                </a:solidFill>
                <a:ea typeface="+mn-ea"/>
              </a:rPr>
              <a:t>quotation marks </a:t>
            </a:r>
            <a:r>
              <a:rPr lang="en-US" dirty="0" smtClean="0">
                <a:ea typeface="+mn-ea"/>
              </a:rPr>
              <a:t>to search for phrases</a:t>
            </a:r>
          </a:p>
          <a:p>
            <a:pPr lvl="1" eaLnBrk="1" hangingPunct="1">
              <a:buFont typeface="Wingdings" pitchFamily="2" charset="2"/>
              <a:buChar char="§"/>
              <a:defRPr/>
            </a:pPr>
            <a:r>
              <a:rPr lang="en-US" dirty="0" smtClean="0">
                <a:ea typeface="+mn-ea"/>
              </a:rPr>
              <a:t>Use the </a:t>
            </a:r>
            <a:r>
              <a:rPr lang="en-US" dirty="0" smtClean="0">
                <a:solidFill>
                  <a:schemeClr val="accent6">
                    <a:lumMod val="75000"/>
                  </a:schemeClr>
                </a:solidFill>
                <a:ea typeface="+mn-ea"/>
              </a:rPr>
              <a:t>minus (-) symbol </a:t>
            </a:r>
            <a:r>
              <a:rPr lang="en-US" dirty="0" smtClean="0">
                <a:ea typeface="+mn-ea"/>
              </a:rPr>
              <a:t>in front of a word to exclude it</a:t>
            </a:r>
          </a:p>
          <a:p>
            <a:pPr lvl="1" eaLnBrk="1" hangingPunct="1">
              <a:buFont typeface="Wingdings" pitchFamily="2" charset="2"/>
              <a:buChar char="§"/>
              <a:defRPr/>
            </a:pPr>
            <a:r>
              <a:rPr lang="en-US" dirty="0" smtClean="0">
                <a:ea typeface="+mn-ea"/>
              </a:rPr>
              <a:t>Use the </a:t>
            </a:r>
            <a:r>
              <a:rPr lang="en-US" dirty="0" smtClean="0">
                <a:solidFill>
                  <a:srgbClr val="00B050"/>
                </a:solidFill>
                <a:ea typeface="+mn-ea"/>
              </a:rPr>
              <a:t>advanced search screen </a:t>
            </a:r>
            <a:r>
              <a:rPr lang="en-US" dirty="0" smtClean="0">
                <a:ea typeface="+mn-ea"/>
              </a:rPr>
              <a:t>to help refine your search</a:t>
            </a:r>
          </a:p>
          <a:p>
            <a:pPr lvl="1" eaLnBrk="1" hangingPunct="1">
              <a:buFont typeface="Wingdings" pitchFamily="2" charset="2"/>
              <a:buChar char="§"/>
              <a:defRPr/>
            </a:pPr>
            <a:r>
              <a:rPr lang="en-US" dirty="0" smtClean="0">
                <a:ea typeface="+mn-ea"/>
              </a:rPr>
              <a:t>Be </a:t>
            </a:r>
            <a:r>
              <a:rPr lang="en-US" dirty="0" smtClean="0">
                <a:solidFill>
                  <a:srgbClr val="7030A0"/>
                </a:solidFill>
                <a:ea typeface="+mn-ea"/>
              </a:rPr>
              <a:t>very specific</a:t>
            </a:r>
          </a:p>
          <a:p>
            <a:pPr lvl="1" eaLnBrk="1" hangingPunct="1">
              <a:buFont typeface="Wingdings" pitchFamily="2" charset="2"/>
              <a:buChar char="§"/>
              <a:defRPr/>
            </a:pPr>
            <a:r>
              <a:rPr lang="en-US" dirty="0" smtClean="0">
                <a:ea typeface="+mn-ea"/>
              </a:rPr>
              <a:t>Search in </a:t>
            </a:r>
            <a:r>
              <a:rPr lang="en-US" dirty="0" smtClean="0">
                <a:solidFill>
                  <a:srgbClr val="FA12CE"/>
                </a:solidFill>
                <a:ea typeface="+mn-ea"/>
              </a:rPr>
              <a:t>appropriate domains </a:t>
            </a:r>
            <a:r>
              <a:rPr lang="en-US" dirty="0" smtClean="0">
                <a:ea typeface="+mn-ea"/>
              </a:rPr>
              <a:t>(</a:t>
            </a:r>
            <a:r>
              <a:rPr lang="en-US" b="1" u="sng" dirty="0" smtClean="0">
                <a:solidFill>
                  <a:srgbClr val="FF0000"/>
                </a:solidFill>
                <a:ea typeface="+mn-ea"/>
              </a:rPr>
              <a:t>.</a:t>
            </a:r>
            <a:r>
              <a:rPr lang="en-US" b="1" u="sng" dirty="0" err="1" smtClean="0">
                <a:solidFill>
                  <a:srgbClr val="FF0000"/>
                </a:solidFill>
                <a:ea typeface="+mn-ea"/>
              </a:rPr>
              <a:t>gov</a:t>
            </a:r>
            <a:r>
              <a:rPr lang="en-US" dirty="0" smtClean="0"/>
              <a:t>, </a:t>
            </a:r>
            <a:r>
              <a:rPr lang="en-US" dirty="0" smtClean="0">
                <a:ea typeface="+mn-ea"/>
              </a:rPr>
              <a:t>.com, .</a:t>
            </a:r>
            <a:r>
              <a:rPr lang="en-US" dirty="0" err="1" smtClean="0">
                <a:ea typeface="+mn-ea"/>
              </a:rPr>
              <a:t>edu</a:t>
            </a:r>
            <a:r>
              <a:rPr lang="en-US" dirty="0" smtClean="0">
                <a:ea typeface="+mn-ea"/>
              </a:rPr>
              <a:t>, .org)</a:t>
            </a:r>
          </a:p>
          <a:p>
            <a:pPr eaLnBrk="1" hangingPunct="1">
              <a:buFont typeface="Arial" charset="0"/>
              <a:buNone/>
              <a:defRPr/>
            </a:pPr>
            <a:endParaRPr lang="en-US" dirty="0" smtClean="0">
              <a:ea typeface="+mn-ea"/>
              <a:cs typeface="+mn-cs"/>
            </a:endParaRPr>
          </a:p>
        </p:txBody>
      </p:sp>
    </p:spTree>
    <p:extLst>
      <p:ext uri="{BB962C8B-B14F-4D97-AF65-F5344CB8AC3E}">
        <p14:creationId xmlns:p14="http://schemas.microsoft.com/office/powerpoint/2010/main" val="140167825"/>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p:txBody>
          <a:bodyPr/>
          <a:lstStyle/>
          <a:p>
            <a:pPr eaLnBrk="1" hangingPunct="1"/>
            <a:r>
              <a:rPr lang="en-US">
                <a:latin typeface="Calibri" charset="0"/>
              </a:rPr>
              <a:t>Minus Symbol (-)</a:t>
            </a:r>
          </a:p>
        </p:txBody>
      </p:sp>
      <p:sp>
        <p:nvSpPr>
          <p:cNvPr id="33794" name="Content Placeholder 2"/>
          <p:cNvSpPr>
            <a:spLocks noGrp="1"/>
          </p:cNvSpPr>
          <p:nvPr>
            <p:ph idx="1"/>
          </p:nvPr>
        </p:nvSpPr>
        <p:spPr/>
        <p:txBody>
          <a:bodyPr/>
          <a:lstStyle/>
          <a:p>
            <a:pPr eaLnBrk="1" hangingPunct="1">
              <a:buFont typeface="Arial" charset="0"/>
              <a:buNone/>
            </a:pPr>
            <a:r>
              <a:rPr lang="en-US" sz="2800">
                <a:latin typeface="Calibri" charset="0"/>
              </a:rPr>
              <a:t>	Sometimes when searching the web, the computer displays lots of results that are not on your topic.  </a:t>
            </a:r>
          </a:p>
          <a:p>
            <a:pPr eaLnBrk="1" hangingPunct="1">
              <a:buFont typeface="Arial" charset="0"/>
              <a:buNone/>
            </a:pPr>
            <a:endParaRPr lang="en-US" sz="2800">
              <a:latin typeface="Calibri" charset="0"/>
            </a:endParaRPr>
          </a:p>
          <a:p>
            <a:pPr eaLnBrk="1" hangingPunct="1">
              <a:buFont typeface="Arial" charset="0"/>
              <a:buNone/>
            </a:pPr>
            <a:r>
              <a:rPr lang="en-US" sz="2800">
                <a:latin typeface="Calibri" charset="0"/>
              </a:rPr>
              <a:t>	For example, you want to find information on laser surgery, but most of the search results are pulling up LASIK.  To remove these hits,  search for: </a:t>
            </a:r>
            <a:r>
              <a:rPr lang="ja-JP" altLang="en-US" sz="2800">
                <a:latin typeface="Calibri" charset="0"/>
              </a:rPr>
              <a:t>“</a:t>
            </a:r>
            <a:r>
              <a:rPr lang="en-US" altLang="ja-JP" sz="2800">
                <a:latin typeface="Calibri" charset="0"/>
              </a:rPr>
              <a:t>laser surgery</a:t>
            </a:r>
            <a:r>
              <a:rPr lang="ja-JP" altLang="en-US" sz="2800">
                <a:latin typeface="Calibri" charset="0"/>
              </a:rPr>
              <a:t>”</a:t>
            </a:r>
            <a:r>
              <a:rPr lang="en-US" altLang="ja-JP" sz="2800">
                <a:latin typeface="Calibri" charset="0"/>
              </a:rPr>
              <a:t> -LASIK </a:t>
            </a:r>
            <a:endParaRPr lang="en-US" sz="2800">
              <a:latin typeface="Calibri" charset="0"/>
            </a:endParaRPr>
          </a:p>
        </p:txBody>
      </p:sp>
      <p:pic>
        <p:nvPicPr>
          <p:cNvPr id="33795"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5334000"/>
            <a:ext cx="5695950" cy="7905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4129533"/>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a:xfrm>
            <a:off x="457200" y="685800"/>
            <a:ext cx="8229600" cy="1143000"/>
          </a:xfrm>
        </p:spPr>
        <p:txBody>
          <a:bodyPr/>
          <a:lstStyle/>
          <a:p>
            <a:pPr eaLnBrk="1" hangingPunct="1"/>
            <a:r>
              <a:rPr lang="en-US">
                <a:latin typeface="Calibri" charset="0"/>
              </a:rPr>
              <a:t>Advanced Search Screen</a:t>
            </a:r>
          </a:p>
        </p:txBody>
      </p:sp>
      <p:sp>
        <p:nvSpPr>
          <p:cNvPr id="34818" name="Content Placeholder 3"/>
          <p:cNvSpPr>
            <a:spLocks noGrp="1"/>
          </p:cNvSpPr>
          <p:nvPr>
            <p:ph idx="1"/>
          </p:nvPr>
        </p:nvSpPr>
        <p:spPr>
          <a:xfrm>
            <a:off x="533400" y="2743200"/>
            <a:ext cx="8229600" cy="1524000"/>
          </a:xfrm>
        </p:spPr>
        <p:txBody>
          <a:bodyPr/>
          <a:lstStyle/>
          <a:p>
            <a:pPr eaLnBrk="1" hangingPunct="1">
              <a:buFont typeface="Arial" charset="0"/>
              <a:buNone/>
            </a:pPr>
            <a:r>
              <a:rPr lang="en-US">
                <a:latin typeface="Calibri" charset="0"/>
              </a:rPr>
              <a:t>	Like article databases, m</a:t>
            </a:r>
            <a:r>
              <a:rPr lang="en-US" sz="2800">
                <a:latin typeface="Calibri" charset="0"/>
              </a:rPr>
              <a:t>ost search engines have an </a:t>
            </a:r>
            <a:r>
              <a:rPr lang="en-US" sz="2800">
                <a:solidFill>
                  <a:srgbClr val="00B050"/>
                </a:solidFill>
                <a:latin typeface="Calibri" charset="0"/>
              </a:rPr>
              <a:t>advanced search screen</a:t>
            </a:r>
            <a:r>
              <a:rPr lang="en-US" sz="2800">
                <a:latin typeface="Calibri" charset="0"/>
              </a:rPr>
              <a:t>.  This screen offers many options to help you refine your search.</a:t>
            </a:r>
          </a:p>
          <a:p>
            <a:pPr eaLnBrk="1" hangingPunct="1">
              <a:buFont typeface="Arial" charset="0"/>
              <a:buChar char="•"/>
            </a:pPr>
            <a:endParaRPr lang="en-US">
              <a:latin typeface="Calibri" charset="0"/>
            </a:endParaRPr>
          </a:p>
        </p:txBody>
      </p:sp>
    </p:spTree>
    <p:extLst>
      <p:ext uri="{BB962C8B-B14F-4D97-AF65-F5344CB8AC3E}">
        <p14:creationId xmlns:p14="http://schemas.microsoft.com/office/powerpoint/2010/main" val="95240494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Vetted defined</a:t>
            </a:r>
            <a:endParaRPr lang="en-US" sz="2400" dirty="0"/>
          </a:p>
        </p:txBody>
      </p:sp>
      <p:sp>
        <p:nvSpPr>
          <p:cNvPr id="3" name="Content Placeholder 2"/>
          <p:cNvSpPr>
            <a:spLocks noGrp="1"/>
          </p:cNvSpPr>
          <p:nvPr>
            <p:ph idx="1"/>
          </p:nvPr>
        </p:nvSpPr>
        <p:spPr/>
        <p:txBody>
          <a:bodyPr/>
          <a:lstStyle/>
          <a:p>
            <a:r>
              <a:rPr lang="en-US" b="1" dirty="0" smtClean="0">
                <a:solidFill>
                  <a:schemeClr val="accent2">
                    <a:lumMod val="50000"/>
                  </a:schemeClr>
                </a:solidFill>
              </a:rPr>
              <a:t>Vetting is a term used to refer to a site that has been reviewed for accuracy. </a:t>
            </a:r>
          </a:p>
          <a:p>
            <a:r>
              <a:rPr lang="en-US" dirty="0" smtClean="0"/>
              <a:t>To verify, check for accuracy, or conduct a thorough examination or evaluation. </a:t>
            </a:r>
          </a:p>
          <a:p>
            <a:r>
              <a:rPr lang="en-US" b="1" dirty="0" smtClean="0">
                <a:solidFill>
                  <a:srgbClr val="632523"/>
                </a:solidFill>
              </a:rPr>
              <a:t>“An expert vetted the manuscript before publication.”</a:t>
            </a:r>
          </a:p>
        </p:txBody>
      </p:sp>
    </p:spTree>
    <p:extLst>
      <p:ext uri="{BB962C8B-B14F-4D97-AF65-F5344CB8AC3E}">
        <p14:creationId xmlns:p14="http://schemas.microsoft.com/office/powerpoint/2010/main" val="4252339089"/>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6"/>
          <p:cNvSpPr>
            <a:spLocks noGrp="1"/>
          </p:cNvSpPr>
          <p:nvPr>
            <p:ph type="title"/>
          </p:nvPr>
        </p:nvSpPr>
        <p:spPr/>
        <p:txBody>
          <a:bodyPr/>
          <a:lstStyle/>
          <a:p>
            <a:pPr eaLnBrk="1" hangingPunct="1"/>
            <a:r>
              <a:rPr lang="en-US">
                <a:latin typeface="Calibri" charset="0"/>
              </a:rPr>
              <a:t>Google</a:t>
            </a:r>
            <a:r>
              <a:rPr lang="ja-JP" altLang="en-US">
                <a:latin typeface="Calibri" charset="0"/>
              </a:rPr>
              <a:t>’</a:t>
            </a:r>
            <a:r>
              <a:rPr lang="en-US" altLang="ja-JP">
                <a:latin typeface="Calibri" charset="0"/>
              </a:rPr>
              <a:t>s Advanced Search Screen</a:t>
            </a:r>
            <a:endParaRPr lang="en-US">
              <a:latin typeface="Calibri" charset="0"/>
            </a:endParaRPr>
          </a:p>
        </p:txBody>
      </p:sp>
      <p:pic>
        <p:nvPicPr>
          <p:cNvPr id="35842" name="Picture 4" descr="googleadvanced.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438275"/>
            <a:ext cx="8305800" cy="442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pic>
    </p:spTree>
    <p:extLst>
      <p:ext uri="{BB962C8B-B14F-4D97-AF65-F5344CB8AC3E}">
        <p14:creationId xmlns:p14="http://schemas.microsoft.com/office/powerpoint/2010/main" val="2449913342"/>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576" y="274638"/>
            <a:ext cx="8229600" cy="673543"/>
          </a:xfrm>
        </p:spPr>
        <p:txBody>
          <a:bodyPr>
            <a:normAutofit fontScale="90000"/>
          </a:bodyPr>
          <a:lstStyle/>
          <a:p>
            <a:r>
              <a:rPr lang="en-US" dirty="0" smtClean="0"/>
              <a:t>Evaluation</a:t>
            </a:r>
            <a:endParaRPr lang="en-US" dirty="0"/>
          </a:p>
        </p:txBody>
      </p:sp>
      <p:sp>
        <p:nvSpPr>
          <p:cNvPr id="3" name="Content Placeholder 2"/>
          <p:cNvSpPr>
            <a:spLocks noGrp="1"/>
          </p:cNvSpPr>
          <p:nvPr>
            <p:ph idx="1"/>
          </p:nvPr>
        </p:nvSpPr>
        <p:spPr>
          <a:xfrm>
            <a:off x="4881874" y="1296137"/>
            <a:ext cx="3804926" cy="4899617"/>
          </a:xfrm>
        </p:spPr>
        <p:txBody>
          <a:bodyPr>
            <a:normAutofit/>
          </a:bodyPr>
          <a:lstStyle/>
          <a:p>
            <a:pPr>
              <a:buNone/>
            </a:pPr>
            <a:r>
              <a:rPr lang="en-US" sz="2800" b="1" dirty="0">
                <a:solidFill>
                  <a:srgbClr val="009900"/>
                </a:solidFill>
                <a:latin typeface="Calibri" charset="0"/>
              </a:rPr>
              <a:t>C.R.A.A.P.</a:t>
            </a:r>
            <a:r>
              <a:rPr lang="en-US" sz="2800" dirty="0">
                <a:latin typeface="Calibri" charset="0"/>
              </a:rPr>
              <a:t> is an easy device, or mnemonic, to help you remember the following evaluation criteria:</a:t>
            </a:r>
          </a:p>
          <a:p>
            <a:pPr>
              <a:buNone/>
            </a:pPr>
            <a:r>
              <a:rPr lang="en-US" sz="2800" b="1" dirty="0" smtClean="0">
                <a:solidFill>
                  <a:srgbClr val="FF9900"/>
                </a:solidFill>
                <a:latin typeface="Calibri" charset="0"/>
              </a:rPr>
              <a:t>	 C </a:t>
            </a:r>
            <a:r>
              <a:rPr lang="en-US" sz="2800" dirty="0">
                <a:latin typeface="Calibri" charset="0"/>
              </a:rPr>
              <a:t>- </a:t>
            </a:r>
            <a:r>
              <a:rPr lang="en-US" sz="2800" b="1" dirty="0">
                <a:latin typeface="Calibri" charset="0"/>
              </a:rPr>
              <a:t>Currency</a:t>
            </a:r>
          </a:p>
          <a:p>
            <a:pPr>
              <a:buNone/>
            </a:pPr>
            <a:r>
              <a:rPr lang="en-US" sz="2800" dirty="0">
                <a:latin typeface="Calibri" charset="0"/>
              </a:rPr>
              <a:t>		</a:t>
            </a:r>
            <a:r>
              <a:rPr lang="en-US" sz="2800" b="1" dirty="0">
                <a:solidFill>
                  <a:srgbClr val="FF66FF"/>
                </a:solidFill>
                <a:latin typeface="Calibri" charset="0"/>
              </a:rPr>
              <a:t>R </a:t>
            </a:r>
            <a:r>
              <a:rPr lang="en-US" sz="2800" dirty="0" smtClean="0">
                <a:latin typeface="Calibri" charset="0"/>
              </a:rPr>
              <a:t>– </a:t>
            </a:r>
            <a:r>
              <a:rPr lang="en-US" sz="2800" b="1" dirty="0" smtClean="0">
                <a:latin typeface="Calibri" charset="0"/>
              </a:rPr>
              <a:t>Relevancy</a:t>
            </a:r>
            <a:endParaRPr lang="en-US" sz="2800" dirty="0">
              <a:latin typeface="Calibri" charset="0"/>
            </a:endParaRPr>
          </a:p>
          <a:p>
            <a:pPr>
              <a:buNone/>
            </a:pPr>
            <a:r>
              <a:rPr lang="en-US" sz="2800" dirty="0">
                <a:latin typeface="Calibri" charset="0"/>
              </a:rPr>
              <a:t>		</a:t>
            </a:r>
            <a:r>
              <a:rPr lang="en-US" sz="2800" b="1" dirty="0">
                <a:solidFill>
                  <a:srgbClr val="000099"/>
                </a:solidFill>
                <a:latin typeface="Calibri" charset="0"/>
              </a:rPr>
              <a:t>A </a:t>
            </a:r>
            <a:r>
              <a:rPr lang="en-US" sz="2800" dirty="0">
                <a:latin typeface="Calibri" charset="0"/>
              </a:rPr>
              <a:t>- </a:t>
            </a:r>
            <a:r>
              <a:rPr lang="en-US" sz="2800" b="1" dirty="0">
                <a:latin typeface="Calibri" charset="0"/>
              </a:rPr>
              <a:t>Accuracy</a:t>
            </a:r>
          </a:p>
          <a:p>
            <a:pPr>
              <a:buNone/>
            </a:pPr>
            <a:r>
              <a:rPr lang="en-US" sz="2800" dirty="0">
                <a:latin typeface="Calibri" charset="0"/>
              </a:rPr>
              <a:t>		</a:t>
            </a:r>
            <a:r>
              <a:rPr lang="en-US" sz="2800" b="1" dirty="0">
                <a:solidFill>
                  <a:srgbClr val="FF3300"/>
                </a:solidFill>
                <a:latin typeface="Calibri" charset="0"/>
              </a:rPr>
              <a:t>A </a:t>
            </a:r>
            <a:r>
              <a:rPr lang="en-US" sz="2800" dirty="0">
                <a:latin typeface="Calibri" charset="0"/>
              </a:rPr>
              <a:t>- </a:t>
            </a:r>
            <a:r>
              <a:rPr lang="en-US" sz="2800" b="1" dirty="0">
                <a:latin typeface="Calibri" charset="0"/>
              </a:rPr>
              <a:t>Authority</a:t>
            </a:r>
          </a:p>
          <a:p>
            <a:pPr>
              <a:buNone/>
            </a:pPr>
            <a:r>
              <a:rPr lang="en-US" sz="2800" dirty="0">
                <a:latin typeface="Calibri" charset="0"/>
              </a:rPr>
              <a:t>		</a:t>
            </a:r>
            <a:r>
              <a:rPr lang="en-US" sz="2800" b="1" dirty="0">
                <a:solidFill>
                  <a:srgbClr val="009900"/>
                </a:solidFill>
                <a:latin typeface="Calibri" charset="0"/>
              </a:rPr>
              <a:t>P </a:t>
            </a:r>
            <a:r>
              <a:rPr lang="en-US" sz="2800" dirty="0">
                <a:latin typeface="Calibri" charset="0"/>
              </a:rPr>
              <a:t>- </a:t>
            </a:r>
            <a:r>
              <a:rPr lang="en-US" sz="2800" b="1" dirty="0">
                <a:latin typeface="Calibri" charset="0"/>
              </a:rPr>
              <a:t>Purpose</a:t>
            </a:r>
          </a:p>
          <a:p>
            <a:pPr marL="0" indent="0">
              <a:buNone/>
            </a:pPr>
            <a:endParaRPr lang="en-US" sz="2400" dirty="0"/>
          </a:p>
        </p:txBody>
      </p:sp>
      <p:sp>
        <p:nvSpPr>
          <p:cNvPr id="5" name="Rectangle 4"/>
          <p:cNvSpPr/>
          <p:nvPr/>
        </p:nvSpPr>
        <p:spPr>
          <a:xfrm>
            <a:off x="309874" y="1203333"/>
            <a:ext cx="4404559" cy="5632311"/>
          </a:xfrm>
          <a:prstGeom prst="rect">
            <a:avLst/>
          </a:prstGeom>
        </p:spPr>
        <p:txBody>
          <a:bodyPr wrap="square">
            <a:spAutoFit/>
          </a:bodyPr>
          <a:lstStyle/>
          <a:p>
            <a:r>
              <a:rPr lang="en-US" sz="3000" b="1" dirty="0">
                <a:solidFill>
                  <a:srgbClr val="800000"/>
                </a:solidFill>
              </a:rPr>
              <a:t>Search Engines: </a:t>
            </a:r>
            <a:r>
              <a:rPr lang="en-US" sz="3000" dirty="0"/>
              <a:t>no one owns or controls the Internet, information does not go through a review process. Anyone can publish an opinion regardless of authority, education or experience with the subject.  Web pages should be carefully evaluated for accuracy and reliability.</a:t>
            </a:r>
          </a:p>
        </p:txBody>
      </p:sp>
    </p:spTree>
    <p:extLst>
      <p:ext uri="{BB962C8B-B14F-4D97-AF65-F5344CB8AC3E}">
        <p14:creationId xmlns:p14="http://schemas.microsoft.com/office/powerpoint/2010/main" val="1424102940"/>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JHS Library</a:t>
            </a:r>
            <a:endParaRPr lang="en-US" dirty="0"/>
          </a:p>
        </p:txBody>
      </p:sp>
      <p:sp>
        <p:nvSpPr>
          <p:cNvPr id="3" name="Content Placeholder 2"/>
          <p:cNvSpPr>
            <a:spLocks noGrp="1"/>
          </p:cNvSpPr>
          <p:nvPr>
            <p:ph idx="1"/>
          </p:nvPr>
        </p:nvSpPr>
        <p:spPr/>
        <p:txBody>
          <a:bodyPr/>
          <a:lstStyle/>
          <a:p>
            <a:r>
              <a:rPr lang="en-US" dirty="0" smtClean="0"/>
              <a:t>JHS High School- </a:t>
            </a:r>
            <a:r>
              <a:rPr lang="en-US" dirty="0" err="1" smtClean="0">
                <a:hlinkClick r:id="rId2"/>
              </a:rPr>
              <a:t>jhs.canyonsdistrict.org</a:t>
            </a:r>
            <a:endParaRPr lang="en-US" sz="800" dirty="0"/>
          </a:p>
          <a:p>
            <a:endParaRPr lang="en-US" sz="800" dirty="0"/>
          </a:p>
        </p:txBody>
      </p:sp>
      <p:pic>
        <p:nvPicPr>
          <p:cNvPr id="4" name="Picture 3"/>
          <p:cNvPicPr>
            <a:picLocks noChangeAspect="1"/>
          </p:cNvPicPr>
          <p:nvPr/>
        </p:nvPicPr>
        <p:blipFill>
          <a:blip r:embed="rId3"/>
          <a:stretch>
            <a:fillRect/>
          </a:stretch>
        </p:blipFill>
        <p:spPr>
          <a:xfrm>
            <a:off x="4583960" y="2440953"/>
            <a:ext cx="1574800" cy="406400"/>
          </a:xfrm>
          <a:prstGeom prst="rect">
            <a:avLst/>
          </a:prstGeom>
        </p:spPr>
      </p:pic>
      <p:pic>
        <p:nvPicPr>
          <p:cNvPr id="5" name="Picture 4"/>
          <p:cNvPicPr>
            <a:picLocks noChangeAspect="1"/>
          </p:cNvPicPr>
          <p:nvPr/>
        </p:nvPicPr>
        <p:blipFill>
          <a:blip r:embed="rId4"/>
          <a:stretch>
            <a:fillRect/>
          </a:stretch>
        </p:blipFill>
        <p:spPr>
          <a:xfrm>
            <a:off x="766455" y="2440953"/>
            <a:ext cx="3175000" cy="3962400"/>
          </a:xfrm>
          <a:prstGeom prst="rect">
            <a:avLst/>
          </a:prstGeom>
        </p:spPr>
      </p:pic>
      <p:pic>
        <p:nvPicPr>
          <p:cNvPr id="6" name="Picture 5"/>
          <p:cNvPicPr>
            <a:picLocks noChangeAspect="1"/>
          </p:cNvPicPr>
          <p:nvPr/>
        </p:nvPicPr>
        <p:blipFill>
          <a:blip r:embed="rId5"/>
          <a:stretch>
            <a:fillRect/>
          </a:stretch>
        </p:blipFill>
        <p:spPr>
          <a:xfrm>
            <a:off x="4352899" y="4428325"/>
            <a:ext cx="4432300" cy="774700"/>
          </a:xfrm>
          <a:prstGeom prst="rect">
            <a:avLst/>
          </a:prstGeom>
        </p:spPr>
      </p:pic>
      <p:sp>
        <p:nvSpPr>
          <p:cNvPr id="7" name="TextBox 6"/>
          <p:cNvSpPr txBox="1"/>
          <p:nvPr/>
        </p:nvSpPr>
        <p:spPr>
          <a:xfrm>
            <a:off x="4583960" y="2957628"/>
            <a:ext cx="4337601" cy="461665"/>
          </a:xfrm>
          <a:prstGeom prst="rect">
            <a:avLst/>
          </a:prstGeom>
          <a:noFill/>
        </p:spPr>
        <p:txBody>
          <a:bodyPr wrap="square" rtlCol="0">
            <a:spAutoFit/>
          </a:bodyPr>
          <a:lstStyle/>
          <a:p>
            <a:r>
              <a:rPr lang="en-US" sz="2400" dirty="0" err="1" smtClean="0"/>
              <a:t>Webpath</a:t>
            </a:r>
            <a:r>
              <a:rPr lang="en-US" sz="2400" dirty="0" smtClean="0"/>
              <a:t> = Database of website</a:t>
            </a:r>
            <a:endParaRPr lang="en-US" sz="2400" dirty="0"/>
          </a:p>
        </p:txBody>
      </p:sp>
      <p:sp>
        <p:nvSpPr>
          <p:cNvPr id="8" name="TextBox 7"/>
          <p:cNvSpPr txBox="1"/>
          <p:nvPr/>
        </p:nvSpPr>
        <p:spPr>
          <a:xfrm>
            <a:off x="4583960" y="5203025"/>
            <a:ext cx="4201239" cy="830997"/>
          </a:xfrm>
          <a:prstGeom prst="rect">
            <a:avLst/>
          </a:prstGeom>
          <a:noFill/>
        </p:spPr>
        <p:txBody>
          <a:bodyPr wrap="square" rtlCol="0">
            <a:spAutoFit/>
          </a:bodyPr>
          <a:lstStyle/>
          <a:p>
            <a:r>
              <a:rPr lang="en-US" sz="2400" dirty="0" smtClean="0"/>
              <a:t>Several databases searched all at once through library catalog</a:t>
            </a:r>
            <a:endParaRPr lang="en-US" sz="2400" dirty="0"/>
          </a:p>
        </p:txBody>
      </p:sp>
    </p:spTree>
    <p:extLst>
      <p:ext uri="{BB962C8B-B14F-4D97-AF65-F5344CB8AC3E}">
        <p14:creationId xmlns:p14="http://schemas.microsoft.com/office/powerpoint/2010/main" val="3828659491"/>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0" y="2136339"/>
            <a:ext cx="4572000" cy="2585323"/>
          </a:xfrm>
          <a:prstGeom prst="rect">
            <a:avLst/>
          </a:prstGeom>
        </p:spPr>
        <p:txBody>
          <a:bodyPr>
            <a:spAutoFit/>
          </a:bodyPr>
          <a:lstStyle/>
          <a:p>
            <a:r>
              <a:rPr lang="en-US" dirty="0" smtClean="0"/>
              <a:t>Assistance with revising the original </a:t>
            </a:r>
            <a:r>
              <a:rPr lang="en-US" dirty="0" err="1" smtClean="0"/>
              <a:t>HeLIOS</a:t>
            </a:r>
            <a:r>
              <a:rPr lang="en-US" dirty="0" smtClean="0"/>
              <a:t> Microsoft PowerPoint slides used for the </a:t>
            </a:r>
            <a:r>
              <a:rPr lang="en-US" dirty="0" err="1" smtClean="0"/>
              <a:t>HeLIOS</a:t>
            </a:r>
            <a:r>
              <a:rPr lang="en-US" dirty="0" smtClean="0"/>
              <a:t> Teaching </a:t>
            </a:r>
            <a:r>
              <a:rPr lang="en-US" dirty="0" err="1" smtClean="0"/>
              <a:t>Powerpoints</a:t>
            </a:r>
            <a:r>
              <a:rPr lang="en-US" dirty="0" smtClean="0"/>
              <a:t> and as the basis for the comic </a:t>
            </a:r>
            <a:r>
              <a:rPr lang="en-US" dirty="0" err="1" smtClean="0"/>
              <a:t>HeLIOS</a:t>
            </a:r>
            <a:r>
              <a:rPr lang="en-US" dirty="0" smtClean="0"/>
              <a:t> tutorial was provided by:</a:t>
            </a:r>
          </a:p>
          <a:p>
            <a:endParaRPr lang="en-US" dirty="0" smtClean="0"/>
          </a:p>
          <a:p>
            <a:r>
              <a:rPr lang="en-US" dirty="0" smtClean="0"/>
              <a:t>Joanne Christensen</a:t>
            </a:r>
          </a:p>
          <a:p>
            <a:r>
              <a:rPr lang="en-US" dirty="0" err="1" smtClean="0"/>
              <a:t>Elayne</a:t>
            </a:r>
            <a:r>
              <a:rPr lang="en-US" dirty="0" smtClean="0"/>
              <a:t> </a:t>
            </a:r>
            <a:r>
              <a:rPr lang="en-US" dirty="0" err="1" smtClean="0"/>
              <a:t>Finlinson</a:t>
            </a:r>
            <a:endParaRPr lang="en-US" dirty="0" smtClean="0"/>
          </a:p>
          <a:p>
            <a:r>
              <a:rPr lang="en-US" dirty="0" smtClean="0"/>
              <a:t>Sarah Herron</a:t>
            </a:r>
          </a:p>
          <a:p>
            <a:r>
              <a:rPr lang="en-US" dirty="0" smtClean="0"/>
              <a:t>Fawn Morgan</a:t>
            </a:r>
            <a:endParaRPr lang="en-US" dirty="0"/>
          </a:p>
        </p:txBody>
      </p:sp>
    </p:spTree>
    <p:extLst>
      <p:ext uri="{BB962C8B-B14F-4D97-AF65-F5344CB8AC3E}">
        <p14:creationId xmlns:p14="http://schemas.microsoft.com/office/powerpoint/2010/main" val="400001398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normAutofit fontScale="90000"/>
          </a:bodyPr>
          <a:lstStyle/>
          <a:p>
            <a:r>
              <a:rPr lang="en-US" i="1">
                <a:latin typeface="Calibri" charset="0"/>
              </a:rPr>
              <a:t>Popular</a:t>
            </a:r>
            <a:r>
              <a:rPr lang="en-US">
                <a:latin typeface="Calibri" charset="0"/>
              </a:rPr>
              <a:t> usually refers to magazines such as</a:t>
            </a:r>
          </a:p>
        </p:txBody>
      </p:sp>
      <p:sp>
        <p:nvSpPr>
          <p:cNvPr id="20482" name="Rectangle 2"/>
          <p:cNvSpPr>
            <a:spLocks noChangeArrowheads="1"/>
          </p:cNvSpPr>
          <p:nvPr/>
        </p:nvSpPr>
        <p:spPr bwMode="auto">
          <a:xfrm>
            <a:off x="914400" y="5767388"/>
            <a:ext cx="3733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000"/>
              <a:t>Image taken from </a:t>
            </a:r>
            <a:r>
              <a:rPr lang="en-US" sz="1000">
                <a:hlinkClick r:id="rId2"/>
              </a:rPr>
              <a:t>http://www.time.com/time/covers/0,16641,1101110131,00.html</a:t>
            </a:r>
            <a:endParaRPr lang="en-US" sz="1000"/>
          </a:p>
        </p:txBody>
      </p:sp>
      <p:pic>
        <p:nvPicPr>
          <p:cNvPr id="1741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736725"/>
            <a:ext cx="3048000" cy="4030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7413"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1747838"/>
            <a:ext cx="3049588" cy="4043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0485" name="TextBox 3"/>
          <p:cNvSpPr txBox="1">
            <a:spLocks noChangeArrowheads="1"/>
          </p:cNvSpPr>
          <p:nvPr/>
        </p:nvSpPr>
        <p:spPr bwMode="auto">
          <a:xfrm>
            <a:off x="4876800" y="5791200"/>
            <a:ext cx="34067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000"/>
              <a:t>Image taken from </a:t>
            </a:r>
            <a:r>
              <a:rPr lang="en-US" sz="1000">
                <a:hlinkClick r:id=""/>
              </a:rPr>
              <a:t>http://static.seekingalpha.com/uploads/</a:t>
            </a:r>
          </a:p>
          <a:p>
            <a:pPr eaLnBrk="1" hangingPunct="1"/>
            <a:r>
              <a:rPr lang="en-US" sz="1000">
                <a:hlinkClick r:id=""/>
              </a:rPr>
              <a:t>2010/4/4/saupload_040717_cover.jpg</a:t>
            </a:r>
            <a:endParaRPr lang="en-US" sz="1000"/>
          </a:p>
        </p:txBody>
      </p:sp>
    </p:spTree>
    <p:extLst>
      <p:ext uri="{BB962C8B-B14F-4D97-AF65-F5344CB8AC3E}">
        <p14:creationId xmlns:p14="http://schemas.microsoft.com/office/powerpoint/2010/main" val="306815388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Peer Review</a:t>
            </a:r>
            <a:endParaRPr lang="en-US" dirty="0"/>
          </a:p>
        </p:txBody>
      </p:sp>
      <p:sp>
        <p:nvSpPr>
          <p:cNvPr id="3" name="Content Placeholder 2"/>
          <p:cNvSpPr>
            <a:spLocks noGrp="1"/>
          </p:cNvSpPr>
          <p:nvPr>
            <p:ph idx="1"/>
          </p:nvPr>
        </p:nvSpPr>
        <p:spPr/>
        <p:txBody>
          <a:bodyPr/>
          <a:lstStyle/>
          <a:p>
            <a:r>
              <a:rPr lang="en-US" b="1" dirty="0" smtClean="0">
                <a:solidFill>
                  <a:srgbClr val="632523"/>
                </a:solidFill>
              </a:rPr>
              <a:t>Peer review means the article has been reviewed by people that work in the same profession or field.</a:t>
            </a:r>
            <a:endParaRPr lang="en-US" dirty="0"/>
          </a:p>
          <a:p>
            <a:r>
              <a:rPr lang="en-US" dirty="0" smtClean="0"/>
              <a:t>Evaluation of a person’s work by a group of experts before it is published to make sure it meets the necessary standards.</a:t>
            </a:r>
          </a:p>
          <a:p>
            <a:r>
              <a:rPr lang="en-US" b="1" dirty="0" smtClean="0">
                <a:solidFill>
                  <a:srgbClr val="632523"/>
                </a:solidFill>
              </a:rPr>
              <a:t>The purpose of peer review is to ensure that it is quality work.</a:t>
            </a:r>
            <a:endParaRPr lang="en-US" b="1" dirty="0">
              <a:solidFill>
                <a:srgbClr val="632523"/>
              </a:solidFill>
            </a:endParaRPr>
          </a:p>
        </p:txBody>
      </p:sp>
    </p:spTree>
    <p:extLst>
      <p:ext uri="{BB962C8B-B14F-4D97-AF65-F5344CB8AC3E}">
        <p14:creationId xmlns:p14="http://schemas.microsoft.com/office/powerpoint/2010/main" val="139836028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457200" y="533400"/>
            <a:ext cx="8229600" cy="1143000"/>
          </a:xfrm>
        </p:spPr>
        <p:txBody>
          <a:bodyPr>
            <a:normAutofit fontScale="90000"/>
          </a:bodyPr>
          <a:lstStyle/>
          <a:p>
            <a:r>
              <a:rPr lang="en-US" i="1">
                <a:latin typeface="Calibri" charset="0"/>
              </a:rPr>
              <a:t>Scholarly </a:t>
            </a:r>
            <a:r>
              <a:rPr lang="en-US">
                <a:latin typeface="Calibri" charset="0"/>
              </a:rPr>
              <a:t>usually refers to journals  such as</a:t>
            </a:r>
          </a:p>
        </p:txBody>
      </p:sp>
      <p:pic>
        <p:nvPicPr>
          <p:cNvPr id="1536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909763"/>
            <a:ext cx="2847975" cy="377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8435" name="TextBox 2"/>
          <p:cNvSpPr txBox="1">
            <a:spLocks noChangeArrowheads="1"/>
          </p:cNvSpPr>
          <p:nvPr/>
        </p:nvSpPr>
        <p:spPr bwMode="auto">
          <a:xfrm>
            <a:off x="762000" y="5688013"/>
            <a:ext cx="25336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000"/>
              <a:t>Image taken from </a:t>
            </a:r>
            <a:r>
              <a:rPr lang="en-US" sz="1000">
                <a:hlinkClick r:id=""/>
              </a:rPr>
              <a:t>http://pubs.acs.org/</a:t>
            </a:r>
          </a:p>
          <a:p>
            <a:pPr eaLnBrk="1" hangingPunct="1"/>
            <a:r>
              <a:rPr lang="en-US" sz="1000">
                <a:hlinkClick r:id=""/>
              </a:rPr>
              <a:t>action/showLargeCover?issue=33036239</a:t>
            </a:r>
            <a:endParaRPr lang="en-US" sz="1000"/>
          </a:p>
        </p:txBody>
      </p:sp>
      <p:pic>
        <p:nvPicPr>
          <p:cNvPr id="1536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1909763"/>
            <a:ext cx="285750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8437" name="TextBox 3"/>
          <p:cNvSpPr txBox="1">
            <a:spLocks noChangeArrowheads="1"/>
          </p:cNvSpPr>
          <p:nvPr/>
        </p:nvSpPr>
        <p:spPr bwMode="auto">
          <a:xfrm>
            <a:off x="5181600" y="5743575"/>
            <a:ext cx="31099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000"/>
              <a:t>Image taken from </a:t>
            </a:r>
            <a:r>
              <a:rPr lang="en-US" sz="1000">
                <a:hlinkClick r:id=""/>
              </a:rPr>
              <a:t>http://jama.ama-assn.org/content/</a:t>
            </a:r>
          </a:p>
          <a:p>
            <a:pPr eaLnBrk="1" hangingPunct="1"/>
            <a:r>
              <a:rPr lang="en-US" sz="1000">
                <a:hlinkClick r:id=""/>
              </a:rPr>
              <a:t>295/15/1860.full</a:t>
            </a:r>
            <a:endParaRPr lang="en-US" sz="1000"/>
          </a:p>
        </p:txBody>
      </p:sp>
    </p:spTree>
    <p:extLst>
      <p:ext uri="{BB962C8B-B14F-4D97-AF65-F5344CB8AC3E}">
        <p14:creationId xmlns:p14="http://schemas.microsoft.com/office/powerpoint/2010/main" val="90829054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p:txBody>
          <a:bodyPr/>
          <a:lstStyle/>
          <a:p>
            <a:r>
              <a:rPr lang="en-US">
                <a:latin typeface="Calibri" charset="0"/>
              </a:rPr>
              <a:t>Summing Up</a:t>
            </a:r>
          </a:p>
        </p:txBody>
      </p:sp>
      <p:sp>
        <p:nvSpPr>
          <p:cNvPr id="29698" name="Content Placeholder 2"/>
          <p:cNvSpPr>
            <a:spLocks noGrp="1"/>
          </p:cNvSpPr>
          <p:nvPr>
            <p:ph idx="1"/>
          </p:nvPr>
        </p:nvSpPr>
        <p:spPr/>
        <p:txBody>
          <a:bodyPr/>
          <a:lstStyle/>
          <a:p>
            <a:pPr marL="0" indent="0">
              <a:buFont typeface="Arial" charset="0"/>
              <a:buNone/>
            </a:pPr>
            <a:r>
              <a:rPr lang="en-US">
                <a:latin typeface="Calibri" charset="0"/>
              </a:rPr>
              <a:t>Both scholarly and popular articles can be used in research, but be aware of the </a:t>
            </a:r>
            <a:r>
              <a:rPr lang="en-US" b="1" i="1">
                <a:latin typeface="Calibri" charset="0"/>
              </a:rPr>
              <a:t>characteristics</a:t>
            </a:r>
            <a:r>
              <a:rPr lang="en-US">
                <a:latin typeface="Calibri" charset="0"/>
              </a:rPr>
              <a:t> and </a:t>
            </a:r>
            <a:r>
              <a:rPr lang="en-US" b="1" i="1">
                <a:latin typeface="Calibri" charset="0"/>
              </a:rPr>
              <a:t>quality </a:t>
            </a:r>
            <a:r>
              <a:rPr lang="en-US">
                <a:latin typeface="Calibri" charset="0"/>
              </a:rPr>
              <a:t>of each.</a:t>
            </a:r>
          </a:p>
        </p:txBody>
      </p:sp>
    </p:spTree>
    <p:extLst>
      <p:ext uri="{BB962C8B-B14F-4D97-AF65-F5344CB8AC3E}">
        <p14:creationId xmlns:p14="http://schemas.microsoft.com/office/powerpoint/2010/main" val="232939386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p:cNvSpPr>
            <a:spLocks noChangeArrowheads="1"/>
          </p:cNvSpPr>
          <p:nvPr/>
        </p:nvSpPr>
        <p:spPr bwMode="auto">
          <a:xfrm>
            <a:off x="685800" y="1295400"/>
            <a:ext cx="8077200" cy="393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US" sz="3600" dirty="0">
                <a:latin typeface="Calibri" pitchFamily="34" charset="0"/>
                <a:ea typeface="+mn-ea"/>
                <a:cs typeface="+mn-cs"/>
              </a:rPr>
              <a:t>Books and articles are assigned words to describe their contents.  These words are called </a:t>
            </a:r>
            <a:r>
              <a:rPr lang="en-US" sz="3600" dirty="0">
                <a:solidFill>
                  <a:schemeClr val="accent6">
                    <a:lumMod val="75000"/>
                  </a:schemeClr>
                </a:solidFill>
                <a:latin typeface="Calibri" pitchFamily="34" charset="0"/>
                <a:ea typeface="+mn-ea"/>
                <a:cs typeface="+mn-cs"/>
              </a:rPr>
              <a:t>subject headings</a:t>
            </a:r>
            <a:r>
              <a:rPr lang="en-US" sz="3600" dirty="0">
                <a:latin typeface="Calibri" pitchFamily="34" charset="0"/>
                <a:ea typeface="+mn-ea"/>
                <a:cs typeface="+mn-cs"/>
              </a:rPr>
              <a:t>.</a:t>
            </a:r>
          </a:p>
          <a:p>
            <a:pPr>
              <a:defRPr/>
            </a:pPr>
            <a:endParaRPr lang="en-US" sz="3600" dirty="0">
              <a:latin typeface="Calibri" pitchFamily="34" charset="0"/>
              <a:ea typeface="+mn-ea"/>
              <a:cs typeface="+mn-cs"/>
            </a:endParaRPr>
          </a:p>
          <a:p>
            <a:pPr>
              <a:defRPr/>
            </a:pPr>
            <a:r>
              <a:rPr lang="en-US" sz="3600" dirty="0">
                <a:latin typeface="Calibri" pitchFamily="34" charset="0"/>
                <a:ea typeface="+mn-ea"/>
                <a:cs typeface="+mn-cs"/>
              </a:rPr>
              <a:t>Subject headings can also be known as </a:t>
            </a:r>
            <a:r>
              <a:rPr lang="en-US" sz="3600" dirty="0">
                <a:solidFill>
                  <a:schemeClr val="accent1"/>
                </a:solidFill>
                <a:latin typeface="Calibri" pitchFamily="34" charset="0"/>
                <a:ea typeface="+mn-ea"/>
                <a:cs typeface="+mn-cs"/>
              </a:rPr>
              <a:t>descriptors</a:t>
            </a:r>
            <a:r>
              <a:rPr lang="en-US" sz="3600" dirty="0">
                <a:latin typeface="Calibri" pitchFamily="34" charset="0"/>
                <a:ea typeface="+mn-ea"/>
                <a:cs typeface="+mn-cs"/>
              </a:rPr>
              <a:t>, </a:t>
            </a:r>
            <a:r>
              <a:rPr lang="en-US" sz="3600" dirty="0">
                <a:solidFill>
                  <a:srgbClr val="7030A0"/>
                </a:solidFill>
                <a:latin typeface="Calibri" pitchFamily="34" charset="0"/>
                <a:ea typeface="+mn-ea"/>
                <a:cs typeface="+mn-cs"/>
              </a:rPr>
              <a:t>controlled vocabulary</a:t>
            </a:r>
            <a:r>
              <a:rPr lang="en-US" sz="3600" dirty="0">
                <a:latin typeface="Calibri" pitchFamily="34" charset="0"/>
                <a:ea typeface="+mn-ea"/>
                <a:cs typeface="+mn-cs"/>
              </a:rPr>
              <a:t>, or </a:t>
            </a:r>
            <a:r>
              <a:rPr lang="en-US" sz="3600" dirty="0">
                <a:solidFill>
                  <a:srgbClr val="00B050"/>
                </a:solidFill>
                <a:latin typeface="Calibri" pitchFamily="34" charset="0"/>
                <a:ea typeface="+mn-ea"/>
                <a:cs typeface="+mn-cs"/>
              </a:rPr>
              <a:t>subjects</a:t>
            </a:r>
            <a:r>
              <a:rPr lang="en-US" sz="3600" dirty="0">
                <a:latin typeface="Calibri" pitchFamily="34" charset="0"/>
                <a:ea typeface="+mn-ea"/>
                <a:cs typeface="+mn-cs"/>
              </a:rPr>
              <a:t>.</a:t>
            </a:r>
          </a:p>
        </p:txBody>
      </p:sp>
    </p:spTree>
    <p:extLst>
      <p:ext uri="{BB962C8B-B14F-4D97-AF65-F5344CB8AC3E}">
        <p14:creationId xmlns:p14="http://schemas.microsoft.com/office/powerpoint/2010/main" val="265409986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ChangeArrowheads="1"/>
          </p:cNvSpPr>
          <p:nvPr/>
        </p:nvSpPr>
        <p:spPr bwMode="auto">
          <a:xfrm>
            <a:off x="914400" y="1371600"/>
            <a:ext cx="7391400"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3600">
                <a:latin typeface="Calibri" charset="0"/>
              </a:rPr>
              <a:t>These terms can be very useful for finding </a:t>
            </a:r>
            <a:r>
              <a:rPr lang="en-US" sz="3600">
                <a:solidFill>
                  <a:srgbClr val="0070C0"/>
                </a:solidFill>
                <a:latin typeface="Calibri" charset="0"/>
              </a:rPr>
              <a:t>similar </a:t>
            </a:r>
            <a:r>
              <a:rPr lang="en-US" sz="3600">
                <a:latin typeface="Calibri" charset="0"/>
              </a:rPr>
              <a:t>information on your research question.  </a:t>
            </a:r>
          </a:p>
          <a:p>
            <a:endParaRPr lang="en-US" sz="3600">
              <a:latin typeface="Calibri" charset="0"/>
            </a:endParaRPr>
          </a:p>
          <a:p>
            <a:r>
              <a:rPr lang="en-US" sz="3600">
                <a:latin typeface="Calibri" charset="0"/>
              </a:rPr>
              <a:t>They can help you identify </a:t>
            </a:r>
            <a:r>
              <a:rPr lang="en-US" sz="3600">
                <a:solidFill>
                  <a:srgbClr val="00B050"/>
                </a:solidFill>
                <a:latin typeface="Calibri" charset="0"/>
              </a:rPr>
              <a:t>other keywords </a:t>
            </a:r>
            <a:r>
              <a:rPr lang="en-US" sz="3600">
                <a:latin typeface="Calibri" charset="0"/>
              </a:rPr>
              <a:t>so you can do a better search.</a:t>
            </a:r>
          </a:p>
        </p:txBody>
      </p:sp>
    </p:spTree>
    <p:extLst>
      <p:ext uri="{BB962C8B-B14F-4D97-AF65-F5344CB8AC3E}">
        <p14:creationId xmlns:p14="http://schemas.microsoft.com/office/powerpoint/2010/main" val="140160677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8825</TotalTime>
  <Words>879</Words>
  <Application>Microsoft Macintosh PowerPoint</Application>
  <PresentationFormat>On-screen Show (4:3)</PresentationFormat>
  <Paragraphs>143</Paragraphs>
  <Slides>33</Slides>
  <Notes>12</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Databases</vt:lpstr>
      <vt:lpstr>Review Process</vt:lpstr>
      <vt:lpstr>Vetted defined</vt:lpstr>
      <vt:lpstr>Popular usually refers to magazines such as</vt:lpstr>
      <vt:lpstr>Peer Review</vt:lpstr>
      <vt:lpstr>Scholarly usually refers to journals  such as</vt:lpstr>
      <vt:lpstr>Summing Up</vt:lpstr>
      <vt:lpstr>PowerPoint Presentation</vt:lpstr>
      <vt:lpstr>PowerPoint Presentation</vt:lpstr>
      <vt:lpstr>PowerPoint Presentation</vt:lpstr>
      <vt:lpstr>PowerPoint Presentation</vt:lpstr>
      <vt:lpstr>PowerPoint Presentation</vt:lpstr>
      <vt:lpstr>PowerPoint Presentation</vt:lpstr>
      <vt:lpstr>Quotation Marks and Truncation</vt:lpstr>
      <vt:lpstr>Quotation Marks</vt:lpstr>
      <vt:lpstr>PowerPoint Presentation</vt:lpstr>
      <vt:lpstr>Truncation</vt:lpstr>
      <vt:lpstr>The three Boolean operators are: </vt:lpstr>
      <vt:lpstr>Diagrams visually explain how Boolean operators work.</vt:lpstr>
      <vt:lpstr>AND narrows your search. Use AND when you want your results to include all terms .  </vt:lpstr>
      <vt:lpstr>OR broadens your search.  Use OR when searching synonyms and closely related keywords.  OR will find results with one term or the other or both (the entire green area).</vt:lpstr>
      <vt:lpstr>NOT narrows your search.   Use NOT when you want to exclude a keyword from your search.  Cheating NOT Test will find results with the word Cheating, but will exclude any results with the word Test.</vt:lpstr>
      <vt:lpstr>Boolean operators are an effective tool when searching article databases, library catalogs, and search engines.</vt:lpstr>
      <vt:lpstr>PowerPoint Presentation</vt:lpstr>
      <vt:lpstr>To search more precisely in article databases, you can use their advanced search screens.</vt:lpstr>
      <vt:lpstr>Advanced Search Techniques for  Web Searching</vt:lpstr>
      <vt:lpstr>Web Searching Advanced  Search Techniques</vt:lpstr>
      <vt:lpstr>Minus Symbol (-)</vt:lpstr>
      <vt:lpstr>Advanced Search Screen</vt:lpstr>
      <vt:lpstr>Google’s Advanced Search Screen</vt:lpstr>
      <vt:lpstr>Evaluation</vt:lpstr>
      <vt:lpstr>JHS Library</vt:lpstr>
      <vt:lpstr>PowerPoint Presentation</vt:lpstr>
    </vt:vector>
  </TitlesOfParts>
  <Company>Jordan High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three Boolean operators are: </dc:title>
  <dc:creator>Laurel Harris</dc:creator>
  <cp:lastModifiedBy>Teacher</cp:lastModifiedBy>
  <cp:revision>37</cp:revision>
  <cp:lastPrinted>2016-01-21T21:55:06Z</cp:lastPrinted>
  <dcterms:created xsi:type="dcterms:W3CDTF">2013-01-28T20:50:49Z</dcterms:created>
  <dcterms:modified xsi:type="dcterms:W3CDTF">2016-01-31T20:04:51Z</dcterms:modified>
</cp:coreProperties>
</file>